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9" r:id="rId4"/>
    <p:sldMasterId id="2147483712" r:id="rId5"/>
  </p:sldMasterIdLst>
  <p:notesMasterIdLst>
    <p:notesMasterId r:id="rId25"/>
  </p:notesMasterIdLst>
  <p:handoutMasterIdLst>
    <p:handoutMasterId r:id="rId26"/>
  </p:handoutMasterIdLst>
  <p:sldIdLst>
    <p:sldId id="760" r:id="rId6"/>
    <p:sldId id="728" r:id="rId7"/>
    <p:sldId id="761" r:id="rId8"/>
    <p:sldId id="751" r:id="rId9"/>
    <p:sldId id="762" r:id="rId10"/>
    <p:sldId id="757" r:id="rId11"/>
    <p:sldId id="763" r:id="rId12"/>
    <p:sldId id="764" r:id="rId13"/>
    <p:sldId id="765" r:id="rId14"/>
    <p:sldId id="766" r:id="rId15"/>
    <p:sldId id="767" r:id="rId16"/>
    <p:sldId id="768" r:id="rId17"/>
    <p:sldId id="769" r:id="rId18"/>
    <p:sldId id="770" r:id="rId19"/>
    <p:sldId id="771" r:id="rId20"/>
    <p:sldId id="772" r:id="rId21"/>
    <p:sldId id="775" r:id="rId22"/>
    <p:sldId id="776" r:id="rId23"/>
    <p:sldId id="754"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25"/>
    <a:srgbClr val="CA0000"/>
    <a:srgbClr val="4297B4"/>
    <a:srgbClr val="9AB789"/>
    <a:srgbClr val="857C61"/>
    <a:srgbClr val="00FF00"/>
    <a:srgbClr val="A9A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77" autoAdjust="0"/>
    <p:restoredTop sz="89831" autoAdjust="0"/>
  </p:normalViewPr>
  <p:slideViewPr>
    <p:cSldViewPr snapToGrid="0">
      <p:cViewPr>
        <p:scale>
          <a:sx n="90" d="100"/>
          <a:sy n="90" d="100"/>
        </p:scale>
        <p:origin x="-720" y="-66"/>
      </p:cViewPr>
      <p:guideLst>
        <p:guide orient="horz" pos="3840"/>
        <p:guide pos="494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3210" y="-108"/>
      </p:cViewPr>
      <p:guideLst>
        <p:guide orient="horz" pos="354"/>
        <p:guide orient="horz" pos="3300"/>
        <p:guide pos="245"/>
        <p:guide pos="417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6"/>
            <a:ext cx="3038372" cy="464185"/>
          </a:xfrm>
          <a:prstGeom prst="rect">
            <a:avLst/>
          </a:prstGeom>
        </p:spPr>
        <p:txBody>
          <a:bodyPr vert="horz" lIns="90449" tIns="45225" rIns="90449" bIns="45225" rtlCol="0"/>
          <a:lstStyle>
            <a:lvl1pPr algn="l">
              <a:defRPr sz="1200"/>
            </a:lvl1pPr>
          </a:lstStyle>
          <a:p>
            <a:endParaRPr lang="en-US" dirty="0"/>
          </a:p>
        </p:txBody>
      </p:sp>
      <p:sp>
        <p:nvSpPr>
          <p:cNvPr id="3" name="Date Placeholder 2"/>
          <p:cNvSpPr>
            <a:spLocks noGrp="1"/>
          </p:cNvSpPr>
          <p:nvPr>
            <p:ph type="dt" sz="quarter" idx="1"/>
          </p:nvPr>
        </p:nvSpPr>
        <p:spPr>
          <a:xfrm>
            <a:off x="3970442" y="6"/>
            <a:ext cx="3038372" cy="464185"/>
          </a:xfrm>
          <a:prstGeom prst="rect">
            <a:avLst/>
          </a:prstGeom>
        </p:spPr>
        <p:txBody>
          <a:bodyPr vert="horz" lIns="90449" tIns="45225" rIns="90449" bIns="45225" rtlCol="0"/>
          <a:lstStyle>
            <a:lvl1pPr algn="r">
              <a:defRPr sz="1200"/>
            </a:lvl1pPr>
          </a:lstStyle>
          <a:p>
            <a:fld id="{6FC41D6D-1726-43DE-99DB-F7A80E27A2AF}" type="datetimeFigureOut">
              <a:rPr lang="en-US" smtClean="0"/>
              <a:pPr/>
              <a:t>10/5/2018</a:t>
            </a:fld>
            <a:endParaRPr lang="en-US" dirty="0"/>
          </a:p>
        </p:txBody>
      </p:sp>
      <p:sp>
        <p:nvSpPr>
          <p:cNvPr id="4" name="Footer Placeholder 3"/>
          <p:cNvSpPr>
            <a:spLocks noGrp="1"/>
          </p:cNvSpPr>
          <p:nvPr>
            <p:ph type="ftr" sz="quarter" idx="2"/>
          </p:nvPr>
        </p:nvSpPr>
        <p:spPr>
          <a:xfrm>
            <a:off x="2" y="8830633"/>
            <a:ext cx="3038372" cy="464185"/>
          </a:xfrm>
          <a:prstGeom prst="rect">
            <a:avLst/>
          </a:prstGeom>
        </p:spPr>
        <p:txBody>
          <a:bodyPr vert="horz" lIns="90449" tIns="45225" rIns="90449" bIns="452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42" y="8830633"/>
            <a:ext cx="3038372" cy="464185"/>
          </a:xfrm>
          <a:prstGeom prst="rect">
            <a:avLst/>
          </a:prstGeom>
        </p:spPr>
        <p:txBody>
          <a:bodyPr vert="horz" lIns="90449" tIns="45225" rIns="90449" bIns="45225" rtlCol="0" anchor="b"/>
          <a:lstStyle>
            <a:lvl1pPr algn="r">
              <a:defRPr sz="1200"/>
            </a:lvl1pPr>
          </a:lstStyle>
          <a:p>
            <a:fld id="{457FB47D-D8ED-4753-BF5D-462415C48A48}" type="slidenum">
              <a:rPr lang="en-US" smtClean="0"/>
              <a:pPr/>
              <a:t>‹#›</a:t>
            </a:fld>
            <a:endParaRPr lang="en-US" dirty="0"/>
          </a:p>
        </p:txBody>
      </p:sp>
    </p:spTree>
    <p:extLst>
      <p:ext uri="{BB962C8B-B14F-4D97-AF65-F5344CB8AC3E}">
        <p14:creationId xmlns:p14="http://schemas.microsoft.com/office/powerpoint/2010/main" val="257253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7350" y="561975"/>
            <a:ext cx="6235700" cy="4676775"/>
          </a:xfrm>
          <a:prstGeom prst="rect">
            <a:avLst/>
          </a:prstGeom>
          <a:noFill/>
          <a:ln w="12700">
            <a:solidFill>
              <a:prstClr val="black"/>
            </a:solidFill>
          </a:ln>
        </p:spPr>
        <p:txBody>
          <a:bodyPr vert="horz" lIns="91950" tIns="45976" rIns="91950" bIns="45976" rtlCol="0" anchor="ctr"/>
          <a:lstStyle/>
          <a:p>
            <a:endParaRPr lang="en-US" dirty="0"/>
          </a:p>
        </p:txBody>
      </p:sp>
      <p:grpSp>
        <p:nvGrpSpPr>
          <p:cNvPr id="8" name="Group 7"/>
          <p:cNvGrpSpPr>
            <a:grpSpLocks/>
          </p:cNvGrpSpPr>
          <p:nvPr/>
        </p:nvGrpSpPr>
        <p:grpSpPr bwMode="auto">
          <a:xfrm>
            <a:off x="383989" y="5657878"/>
            <a:ext cx="6210580" cy="3090861"/>
            <a:chOff x="309563" y="5673725"/>
            <a:chExt cx="6389687" cy="3098800"/>
          </a:xfrm>
        </p:grpSpPr>
        <p:sp>
          <p:nvSpPr>
            <p:cNvPr id="9" name="Line 9"/>
            <p:cNvSpPr>
              <a:spLocks noChangeShapeType="1"/>
            </p:cNvSpPr>
            <p:nvPr/>
          </p:nvSpPr>
          <p:spPr bwMode="auto">
            <a:xfrm flipV="1">
              <a:off x="309563" y="5673725"/>
              <a:ext cx="6389687" cy="0"/>
            </a:xfrm>
            <a:prstGeom prst="line">
              <a:avLst/>
            </a:prstGeom>
            <a:noFill/>
            <a:ln w="12700">
              <a:solidFill>
                <a:schemeClr val="tx1"/>
              </a:solidFill>
              <a:round/>
              <a:headEnd/>
              <a:tailEnd/>
            </a:ln>
            <a:effectLst/>
          </p:spPr>
          <p:txBody>
            <a:bodyPr wrap="none" lIns="76263" tIns="37462" rIns="76263" bIns="37462" anchor="ctr"/>
            <a:lstStyle/>
            <a:p>
              <a:pPr fontAlgn="auto">
                <a:spcBef>
                  <a:spcPts val="0"/>
                </a:spcBef>
                <a:spcAft>
                  <a:spcPts val="0"/>
                </a:spcAft>
                <a:defRPr/>
              </a:pPr>
              <a:endParaRPr lang="en-US" dirty="0">
                <a:latin typeface="+mn-lt"/>
              </a:endParaRPr>
            </a:p>
          </p:txBody>
        </p:sp>
        <p:sp>
          <p:nvSpPr>
            <p:cNvPr id="10" name="Line 10"/>
            <p:cNvSpPr>
              <a:spLocks noChangeShapeType="1"/>
            </p:cNvSpPr>
            <p:nvPr/>
          </p:nvSpPr>
          <p:spPr bwMode="auto">
            <a:xfrm flipV="1">
              <a:off x="309563" y="6019098"/>
              <a:ext cx="6389687" cy="0"/>
            </a:xfrm>
            <a:prstGeom prst="line">
              <a:avLst/>
            </a:prstGeom>
            <a:noFill/>
            <a:ln w="12700">
              <a:solidFill>
                <a:schemeClr val="tx1"/>
              </a:solidFill>
              <a:round/>
              <a:headEnd/>
              <a:tailEnd/>
            </a:ln>
            <a:effectLst/>
          </p:spPr>
          <p:txBody>
            <a:bodyPr wrap="none" lIns="76263" tIns="37462" rIns="76263" bIns="37462" anchor="ctr"/>
            <a:lstStyle/>
            <a:p>
              <a:pPr fontAlgn="auto">
                <a:spcBef>
                  <a:spcPts val="0"/>
                </a:spcBef>
                <a:spcAft>
                  <a:spcPts val="0"/>
                </a:spcAft>
                <a:defRPr/>
              </a:pPr>
              <a:endParaRPr lang="en-US" dirty="0">
                <a:latin typeface="+mn-lt"/>
              </a:endParaRPr>
            </a:p>
          </p:txBody>
        </p:sp>
        <p:sp>
          <p:nvSpPr>
            <p:cNvPr id="11" name="Line 11"/>
            <p:cNvSpPr>
              <a:spLocks noChangeShapeType="1"/>
            </p:cNvSpPr>
            <p:nvPr/>
          </p:nvSpPr>
          <p:spPr bwMode="auto">
            <a:xfrm flipV="1">
              <a:off x="309563" y="6364469"/>
              <a:ext cx="6389687" cy="0"/>
            </a:xfrm>
            <a:prstGeom prst="line">
              <a:avLst/>
            </a:prstGeom>
            <a:noFill/>
            <a:ln w="12700">
              <a:solidFill>
                <a:schemeClr val="tx1"/>
              </a:solidFill>
              <a:round/>
              <a:headEnd/>
              <a:tailEnd/>
            </a:ln>
            <a:effectLst/>
          </p:spPr>
          <p:txBody>
            <a:bodyPr wrap="none" lIns="76263" tIns="37462" rIns="76263" bIns="37462" anchor="ctr"/>
            <a:lstStyle/>
            <a:p>
              <a:pPr fontAlgn="auto">
                <a:spcBef>
                  <a:spcPts val="0"/>
                </a:spcBef>
                <a:spcAft>
                  <a:spcPts val="0"/>
                </a:spcAft>
                <a:defRPr/>
              </a:pPr>
              <a:endParaRPr lang="en-US" dirty="0">
                <a:latin typeface="+mn-lt"/>
              </a:endParaRPr>
            </a:p>
          </p:txBody>
        </p:sp>
        <p:sp>
          <p:nvSpPr>
            <p:cNvPr id="12" name="Line 12"/>
            <p:cNvSpPr>
              <a:spLocks noChangeShapeType="1"/>
            </p:cNvSpPr>
            <p:nvPr/>
          </p:nvSpPr>
          <p:spPr bwMode="auto">
            <a:xfrm flipV="1">
              <a:off x="309563" y="6706659"/>
              <a:ext cx="6389687" cy="0"/>
            </a:xfrm>
            <a:prstGeom prst="line">
              <a:avLst/>
            </a:prstGeom>
            <a:noFill/>
            <a:ln w="12700">
              <a:solidFill>
                <a:schemeClr val="tx1"/>
              </a:solidFill>
              <a:round/>
              <a:headEnd/>
              <a:tailEnd/>
            </a:ln>
            <a:effectLst/>
          </p:spPr>
          <p:txBody>
            <a:bodyPr wrap="none" lIns="76263" tIns="37462" rIns="76263" bIns="37462" anchor="ctr"/>
            <a:lstStyle/>
            <a:p>
              <a:pPr fontAlgn="auto">
                <a:spcBef>
                  <a:spcPts val="0"/>
                </a:spcBef>
                <a:spcAft>
                  <a:spcPts val="0"/>
                </a:spcAft>
                <a:defRPr/>
              </a:pPr>
              <a:endParaRPr lang="en-US" dirty="0">
                <a:latin typeface="+mn-lt"/>
              </a:endParaRPr>
            </a:p>
          </p:txBody>
        </p:sp>
        <p:sp>
          <p:nvSpPr>
            <p:cNvPr id="13" name="Line 13"/>
            <p:cNvSpPr>
              <a:spLocks noChangeShapeType="1"/>
            </p:cNvSpPr>
            <p:nvPr/>
          </p:nvSpPr>
          <p:spPr bwMode="auto">
            <a:xfrm flipV="1">
              <a:off x="309563" y="7048847"/>
              <a:ext cx="6389687" cy="0"/>
            </a:xfrm>
            <a:prstGeom prst="line">
              <a:avLst/>
            </a:prstGeom>
            <a:noFill/>
            <a:ln w="12700">
              <a:solidFill>
                <a:schemeClr val="tx1"/>
              </a:solidFill>
              <a:round/>
              <a:headEnd/>
              <a:tailEnd/>
            </a:ln>
            <a:effectLst/>
          </p:spPr>
          <p:txBody>
            <a:bodyPr wrap="none" lIns="76263" tIns="37462" rIns="76263" bIns="37462" anchor="ctr"/>
            <a:lstStyle/>
            <a:p>
              <a:pPr fontAlgn="auto">
                <a:spcBef>
                  <a:spcPts val="0"/>
                </a:spcBef>
                <a:spcAft>
                  <a:spcPts val="0"/>
                </a:spcAft>
                <a:defRPr/>
              </a:pPr>
              <a:endParaRPr lang="en-US" dirty="0">
                <a:latin typeface="+mn-lt"/>
              </a:endParaRPr>
            </a:p>
          </p:txBody>
        </p:sp>
        <p:sp>
          <p:nvSpPr>
            <p:cNvPr id="14" name="Line 14"/>
            <p:cNvSpPr>
              <a:spLocks noChangeShapeType="1"/>
            </p:cNvSpPr>
            <p:nvPr/>
          </p:nvSpPr>
          <p:spPr bwMode="auto">
            <a:xfrm flipV="1">
              <a:off x="309563" y="7395811"/>
              <a:ext cx="6389687" cy="0"/>
            </a:xfrm>
            <a:prstGeom prst="line">
              <a:avLst/>
            </a:prstGeom>
            <a:noFill/>
            <a:ln w="12700">
              <a:solidFill>
                <a:schemeClr val="tx1"/>
              </a:solidFill>
              <a:round/>
              <a:headEnd/>
              <a:tailEnd/>
            </a:ln>
            <a:effectLst/>
          </p:spPr>
          <p:txBody>
            <a:bodyPr wrap="none" lIns="76263" tIns="37462" rIns="76263" bIns="37462" anchor="ctr"/>
            <a:lstStyle/>
            <a:p>
              <a:pPr fontAlgn="auto">
                <a:spcBef>
                  <a:spcPts val="0"/>
                </a:spcBef>
                <a:spcAft>
                  <a:spcPts val="0"/>
                </a:spcAft>
                <a:defRPr/>
              </a:pPr>
              <a:endParaRPr lang="en-US" dirty="0">
                <a:latin typeface="+mn-lt"/>
              </a:endParaRPr>
            </a:p>
          </p:txBody>
        </p:sp>
        <p:sp>
          <p:nvSpPr>
            <p:cNvPr id="15" name="Line 15"/>
            <p:cNvSpPr>
              <a:spLocks noChangeShapeType="1"/>
            </p:cNvSpPr>
            <p:nvPr/>
          </p:nvSpPr>
          <p:spPr bwMode="auto">
            <a:xfrm flipV="1">
              <a:off x="309563" y="7738000"/>
              <a:ext cx="6389687" cy="0"/>
            </a:xfrm>
            <a:prstGeom prst="line">
              <a:avLst/>
            </a:prstGeom>
            <a:noFill/>
            <a:ln w="12700">
              <a:solidFill>
                <a:schemeClr val="tx1"/>
              </a:solidFill>
              <a:round/>
              <a:headEnd/>
              <a:tailEnd/>
            </a:ln>
            <a:effectLst/>
          </p:spPr>
          <p:txBody>
            <a:bodyPr wrap="none" lIns="76263" tIns="37462" rIns="76263" bIns="37462" anchor="ctr"/>
            <a:lstStyle/>
            <a:p>
              <a:pPr fontAlgn="auto">
                <a:spcBef>
                  <a:spcPts val="0"/>
                </a:spcBef>
                <a:spcAft>
                  <a:spcPts val="0"/>
                </a:spcAft>
                <a:defRPr/>
              </a:pPr>
              <a:endParaRPr lang="en-US" dirty="0">
                <a:latin typeface="+mn-lt"/>
              </a:endParaRPr>
            </a:p>
          </p:txBody>
        </p:sp>
        <p:sp>
          <p:nvSpPr>
            <p:cNvPr id="16" name="Line 16"/>
            <p:cNvSpPr>
              <a:spLocks noChangeShapeType="1"/>
            </p:cNvSpPr>
            <p:nvPr/>
          </p:nvSpPr>
          <p:spPr bwMode="auto">
            <a:xfrm flipV="1">
              <a:off x="309563" y="8081781"/>
              <a:ext cx="6389687" cy="0"/>
            </a:xfrm>
            <a:prstGeom prst="line">
              <a:avLst/>
            </a:prstGeom>
            <a:noFill/>
            <a:ln w="12700">
              <a:solidFill>
                <a:schemeClr val="tx1"/>
              </a:solidFill>
              <a:round/>
              <a:headEnd/>
              <a:tailEnd/>
            </a:ln>
            <a:effectLst/>
          </p:spPr>
          <p:txBody>
            <a:bodyPr wrap="none" lIns="76263" tIns="37462" rIns="76263" bIns="37462" anchor="ctr"/>
            <a:lstStyle/>
            <a:p>
              <a:pPr fontAlgn="auto">
                <a:spcBef>
                  <a:spcPts val="0"/>
                </a:spcBef>
                <a:spcAft>
                  <a:spcPts val="0"/>
                </a:spcAft>
                <a:defRPr/>
              </a:pPr>
              <a:endParaRPr lang="en-US" dirty="0">
                <a:latin typeface="+mn-lt"/>
              </a:endParaRPr>
            </a:p>
          </p:txBody>
        </p:sp>
        <p:sp>
          <p:nvSpPr>
            <p:cNvPr id="17" name="Line 17"/>
            <p:cNvSpPr>
              <a:spLocks noChangeShapeType="1"/>
            </p:cNvSpPr>
            <p:nvPr/>
          </p:nvSpPr>
          <p:spPr bwMode="auto">
            <a:xfrm flipV="1">
              <a:off x="309563" y="8420786"/>
              <a:ext cx="6389687" cy="0"/>
            </a:xfrm>
            <a:prstGeom prst="line">
              <a:avLst/>
            </a:prstGeom>
            <a:noFill/>
            <a:ln w="12700">
              <a:solidFill>
                <a:schemeClr val="tx1"/>
              </a:solidFill>
              <a:round/>
              <a:headEnd/>
              <a:tailEnd/>
            </a:ln>
            <a:effectLst/>
          </p:spPr>
          <p:txBody>
            <a:bodyPr wrap="none" lIns="76263" tIns="37462" rIns="76263" bIns="37462" anchor="ctr"/>
            <a:lstStyle/>
            <a:p>
              <a:pPr fontAlgn="auto">
                <a:spcBef>
                  <a:spcPts val="0"/>
                </a:spcBef>
                <a:spcAft>
                  <a:spcPts val="0"/>
                </a:spcAft>
                <a:defRPr/>
              </a:pPr>
              <a:endParaRPr lang="en-US" dirty="0">
                <a:latin typeface="+mn-lt"/>
              </a:endParaRPr>
            </a:p>
          </p:txBody>
        </p:sp>
        <p:sp>
          <p:nvSpPr>
            <p:cNvPr id="18" name="Line 18"/>
            <p:cNvSpPr>
              <a:spLocks noChangeShapeType="1"/>
            </p:cNvSpPr>
            <p:nvPr/>
          </p:nvSpPr>
          <p:spPr bwMode="auto">
            <a:xfrm flipV="1">
              <a:off x="309563" y="8772525"/>
              <a:ext cx="6389687" cy="0"/>
            </a:xfrm>
            <a:prstGeom prst="line">
              <a:avLst/>
            </a:prstGeom>
            <a:noFill/>
            <a:ln w="12700">
              <a:solidFill>
                <a:schemeClr val="tx1"/>
              </a:solidFill>
              <a:round/>
              <a:headEnd/>
              <a:tailEnd/>
            </a:ln>
            <a:effectLst/>
          </p:spPr>
          <p:txBody>
            <a:bodyPr wrap="none" lIns="76263" tIns="37462" rIns="76263" bIns="37462" anchor="ctr"/>
            <a:lstStyle/>
            <a:p>
              <a:pPr fontAlgn="auto">
                <a:spcBef>
                  <a:spcPts val="0"/>
                </a:spcBef>
                <a:spcAft>
                  <a:spcPts val="0"/>
                </a:spcAft>
                <a:defRPr/>
              </a:pPr>
              <a:endParaRPr lang="en-US" dirty="0">
                <a:latin typeface="+mn-lt"/>
              </a:endParaRPr>
            </a:p>
          </p:txBody>
        </p:sp>
      </p:grpSp>
    </p:spTree>
    <p:extLst>
      <p:ext uri="{BB962C8B-B14F-4D97-AF65-F5344CB8AC3E}">
        <p14:creationId xmlns:p14="http://schemas.microsoft.com/office/powerpoint/2010/main" val="3636820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15156"/>
            <a:ext cx="5609588" cy="4183697"/>
          </a:xfrm>
          <a:prstGeom prst="rect">
            <a:avLst/>
          </a:prstGeom>
        </p:spPr>
        <p:txBody>
          <a:bodyPr lIns="91294" tIns="45647" rIns="91294" bIns="45647"/>
          <a:lstStyle/>
          <a:p>
            <a:endParaRPr lang="en-US"/>
          </a:p>
        </p:txBody>
      </p:sp>
    </p:spTree>
    <p:extLst>
      <p:ext uri="{BB962C8B-B14F-4D97-AF65-F5344CB8AC3E}">
        <p14:creationId xmlns:p14="http://schemas.microsoft.com/office/powerpoint/2010/main" val="3800885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15156"/>
            <a:ext cx="5609588" cy="4183697"/>
          </a:xfrm>
          <a:prstGeom prst="rect">
            <a:avLst/>
          </a:prstGeom>
        </p:spPr>
        <p:txBody>
          <a:bodyPr lIns="91294" tIns="45647" rIns="91294" bIns="45647"/>
          <a:lstStyle/>
          <a:p>
            <a:endParaRPr lang="en-US"/>
          </a:p>
        </p:txBody>
      </p:sp>
    </p:spTree>
    <p:extLst>
      <p:ext uri="{BB962C8B-B14F-4D97-AF65-F5344CB8AC3E}">
        <p14:creationId xmlns:p14="http://schemas.microsoft.com/office/powerpoint/2010/main" val="3800885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15156"/>
            <a:ext cx="5609588" cy="4183697"/>
          </a:xfrm>
          <a:prstGeom prst="rect">
            <a:avLst/>
          </a:prstGeom>
        </p:spPr>
        <p:txBody>
          <a:bodyPr lIns="91294" tIns="45647" rIns="91294" bIns="45647"/>
          <a:lstStyle/>
          <a:p>
            <a:endParaRPr lang="en-US"/>
          </a:p>
        </p:txBody>
      </p:sp>
    </p:spTree>
    <p:extLst>
      <p:ext uri="{BB962C8B-B14F-4D97-AF65-F5344CB8AC3E}">
        <p14:creationId xmlns:p14="http://schemas.microsoft.com/office/powerpoint/2010/main" val="3800885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15156"/>
            <a:ext cx="5609588" cy="4183697"/>
          </a:xfrm>
          <a:prstGeom prst="rect">
            <a:avLst/>
          </a:prstGeom>
        </p:spPr>
        <p:txBody>
          <a:bodyPr lIns="91294" tIns="45647" rIns="91294" bIns="45647"/>
          <a:lstStyle/>
          <a:p>
            <a:endParaRPr lang="en-US"/>
          </a:p>
        </p:txBody>
      </p:sp>
    </p:spTree>
    <p:extLst>
      <p:ext uri="{BB962C8B-B14F-4D97-AF65-F5344CB8AC3E}">
        <p14:creationId xmlns:p14="http://schemas.microsoft.com/office/powerpoint/2010/main" val="3800885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15156"/>
            <a:ext cx="5609588" cy="4183697"/>
          </a:xfrm>
          <a:prstGeom prst="rect">
            <a:avLst/>
          </a:prstGeom>
        </p:spPr>
        <p:txBody>
          <a:bodyPr lIns="91294" tIns="45647" rIns="91294" bIns="45647"/>
          <a:lstStyle/>
          <a:p>
            <a:endParaRPr lang="en-US"/>
          </a:p>
        </p:txBody>
      </p:sp>
    </p:spTree>
    <p:extLst>
      <p:ext uri="{BB962C8B-B14F-4D97-AF65-F5344CB8AC3E}">
        <p14:creationId xmlns:p14="http://schemas.microsoft.com/office/powerpoint/2010/main" val="3800885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15156"/>
            <a:ext cx="5609588" cy="4183697"/>
          </a:xfrm>
          <a:prstGeom prst="rect">
            <a:avLst/>
          </a:prstGeom>
        </p:spPr>
        <p:txBody>
          <a:bodyPr lIns="91294" tIns="45647" rIns="91294" bIns="45647"/>
          <a:lstStyle/>
          <a:p>
            <a:endParaRPr lang="en-US"/>
          </a:p>
        </p:txBody>
      </p:sp>
    </p:spTree>
    <p:extLst>
      <p:ext uri="{BB962C8B-B14F-4D97-AF65-F5344CB8AC3E}">
        <p14:creationId xmlns:p14="http://schemas.microsoft.com/office/powerpoint/2010/main" val="380088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15156"/>
            <a:ext cx="5609588" cy="4183697"/>
          </a:xfrm>
          <a:prstGeom prst="rect">
            <a:avLst/>
          </a:prstGeom>
        </p:spPr>
        <p:txBody>
          <a:bodyPr lIns="91294" tIns="45647" rIns="91294" bIns="45647"/>
          <a:lstStyle/>
          <a:p>
            <a:endParaRPr lang="en-US"/>
          </a:p>
        </p:txBody>
      </p:sp>
    </p:spTree>
    <p:extLst>
      <p:ext uri="{BB962C8B-B14F-4D97-AF65-F5344CB8AC3E}">
        <p14:creationId xmlns:p14="http://schemas.microsoft.com/office/powerpoint/2010/main" val="3800885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15156"/>
            <a:ext cx="5609588" cy="4183697"/>
          </a:xfrm>
          <a:prstGeom prst="rect">
            <a:avLst/>
          </a:prstGeom>
        </p:spPr>
        <p:txBody>
          <a:bodyPr lIns="91294" tIns="45647" rIns="91294" bIns="45647"/>
          <a:lstStyle/>
          <a:p>
            <a:endParaRPr lang="en-US"/>
          </a:p>
        </p:txBody>
      </p:sp>
    </p:spTree>
    <p:extLst>
      <p:ext uri="{BB962C8B-B14F-4D97-AF65-F5344CB8AC3E}">
        <p14:creationId xmlns:p14="http://schemas.microsoft.com/office/powerpoint/2010/main" val="3800885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15156"/>
            <a:ext cx="5609588" cy="4183697"/>
          </a:xfrm>
          <a:prstGeom prst="rect">
            <a:avLst/>
          </a:prstGeom>
        </p:spPr>
        <p:txBody>
          <a:bodyPr lIns="91294" tIns="45647" rIns="91294" bIns="45647"/>
          <a:lstStyle/>
          <a:p>
            <a:endParaRPr lang="en-US"/>
          </a:p>
        </p:txBody>
      </p:sp>
    </p:spTree>
    <p:extLst>
      <p:ext uri="{BB962C8B-B14F-4D97-AF65-F5344CB8AC3E}">
        <p14:creationId xmlns:p14="http://schemas.microsoft.com/office/powerpoint/2010/main" val="3800885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15156"/>
            <a:ext cx="5609588" cy="4183697"/>
          </a:xfrm>
          <a:prstGeom prst="rect">
            <a:avLst/>
          </a:prstGeom>
        </p:spPr>
        <p:txBody>
          <a:bodyPr lIns="91294" tIns="45647" rIns="91294" bIns="45647"/>
          <a:lstStyle/>
          <a:p>
            <a:endParaRPr lang="en-US"/>
          </a:p>
        </p:txBody>
      </p:sp>
    </p:spTree>
    <p:extLst>
      <p:ext uri="{BB962C8B-B14F-4D97-AF65-F5344CB8AC3E}">
        <p14:creationId xmlns:p14="http://schemas.microsoft.com/office/powerpoint/2010/main" val="380088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15156"/>
            <a:ext cx="5609588" cy="4183697"/>
          </a:xfrm>
          <a:prstGeom prst="rect">
            <a:avLst/>
          </a:prstGeom>
        </p:spPr>
        <p:txBody>
          <a:bodyPr lIns="91294" tIns="45647" rIns="91294" bIns="45647"/>
          <a:lstStyle/>
          <a:p>
            <a:endParaRPr lang="en-US"/>
          </a:p>
        </p:txBody>
      </p:sp>
    </p:spTree>
    <p:extLst>
      <p:ext uri="{BB962C8B-B14F-4D97-AF65-F5344CB8AC3E}">
        <p14:creationId xmlns:p14="http://schemas.microsoft.com/office/powerpoint/2010/main" val="380088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15156"/>
            <a:ext cx="5609588" cy="4183697"/>
          </a:xfrm>
          <a:prstGeom prst="rect">
            <a:avLst/>
          </a:prstGeom>
        </p:spPr>
        <p:txBody>
          <a:bodyPr lIns="91294" tIns="45647" rIns="91294" bIns="45647"/>
          <a:lstStyle/>
          <a:p>
            <a:endParaRPr lang="en-US"/>
          </a:p>
        </p:txBody>
      </p:sp>
    </p:spTree>
    <p:extLst>
      <p:ext uri="{BB962C8B-B14F-4D97-AF65-F5344CB8AC3E}">
        <p14:creationId xmlns:p14="http://schemas.microsoft.com/office/powerpoint/2010/main" val="380088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15156"/>
            <a:ext cx="5609588" cy="4183697"/>
          </a:xfrm>
          <a:prstGeom prst="rect">
            <a:avLst/>
          </a:prstGeom>
        </p:spPr>
        <p:txBody>
          <a:bodyPr lIns="91294" tIns="45647" rIns="91294" bIns="45647"/>
          <a:lstStyle/>
          <a:p>
            <a:endParaRPr lang="en-US"/>
          </a:p>
        </p:txBody>
      </p:sp>
    </p:spTree>
    <p:extLst>
      <p:ext uri="{BB962C8B-B14F-4D97-AF65-F5344CB8AC3E}">
        <p14:creationId xmlns:p14="http://schemas.microsoft.com/office/powerpoint/2010/main" val="380088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15156"/>
            <a:ext cx="5609588" cy="4183697"/>
          </a:xfrm>
          <a:prstGeom prst="rect">
            <a:avLst/>
          </a:prstGeom>
        </p:spPr>
        <p:txBody>
          <a:bodyPr lIns="91294" tIns="45647" rIns="91294" bIns="45647"/>
          <a:lstStyle/>
          <a:p>
            <a:endParaRPr lang="en-US"/>
          </a:p>
        </p:txBody>
      </p:sp>
    </p:spTree>
    <p:extLst>
      <p:ext uri="{BB962C8B-B14F-4D97-AF65-F5344CB8AC3E}">
        <p14:creationId xmlns:p14="http://schemas.microsoft.com/office/powerpoint/2010/main" val="380088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15156"/>
            <a:ext cx="5609588" cy="4183697"/>
          </a:xfrm>
          <a:prstGeom prst="rect">
            <a:avLst/>
          </a:prstGeom>
        </p:spPr>
        <p:txBody>
          <a:bodyPr lIns="91294" tIns="45647" rIns="91294" bIns="45647"/>
          <a:lstStyle/>
          <a:p>
            <a:endParaRPr lang="en-US"/>
          </a:p>
        </p:txBody>
      </p:sp>
    </p:spTree>
    <p:extLst>
      <p:ext uri="{BB962C8B-B14F-4D97-AF65-F5344CB8AC3E}">
        <p14:creationId xmlns:p14="http://schemas.microsoft.com/office/powerpoint/2010/main" val="380088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15156"/>
            <a:ext cx="5609588" cy="4183697"/>
          </a:xfrm>
          <a:prstGeom prst="rect">
            <a:avLst/>
          </a:prstGeom>
        </p:spPr>
        <p:txBody>
          <a:bodyPr lIns="91294" tIns="45647" rIns="91294" bIns="45647"/>
          <a:lstStyle/>
          <a:p>
            <a:endParaRPr lang="en-US"/>
          </a:p>
        </p:txBody>
      </p:sp>
    </p:spTree>
    <p:extLst>
      <p:ext uri="{BB962C8B-B14F-4D97-AF65-F5344CB8AC3E}">
        <p14:creationId xmlns:p14="http://schemas.microsoft.com/office/powerpoint/2010/main" val="380088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15156"/>
            <a:ext cx="5609588" cy="4183697"/>
          </a:xfrm>
          <a:prstGeom prst="rect">
            <a:avLst/>
          </a:prstGeom>
        </p:spPr>
        <p:txBody>
          <a:bodyPr lIns="91294" tIns="45647" rIns="91294" bIns="45647"/>
          <a:lstStyle/>
          <a:p>
            <a:endParaRPr lang="en-US"/>
          </a:p>
        </p:txBody>
      </p:sp>
    </p:spTree>
    <p:extLst>
      <p:ext uri="{BB962C8B-B14F-4D97-AF65-F5344CB8AC3E}">
        <p14:creationId xmlns:p14="http://schemas.microsoft.com/office/powerpoint/2010/main" val="3800885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15156"/>
            <a:ext cx="5609588" cy="4183697"/>
          </a:xfrm>
          <a:prstGeom prst="rect">
            <a:avLst/>
          </a:prstGeom>
        </p:spPr>
        <p:txBody>
          <a:bodyPr lIns="91294" tIns="45647" rIns="91294" bIns="45647"/>
          <a:lstStyle/>
          <a:p>
            <a:endParaRPr lang="en-US"/>
          </a:p>
        </p:txBody>
      </p:sp>
    </p:spTree>
    <p:extLst>
      <p:ext uri="{BB962C8B-B14F-4D97-AF65-F5344CB8AC3E}">
        <p14:creationId xmlns:p14="http://schemas.microsoft.com/office/powerpoint/2010/main" val="3800885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138"/>
          <p:cNvSpPr>
            <a:spLocks noChangeArrowheads="1"/>
          </p:cNvSpPr>
          <p:nvPr userDrawn="1">
            <p:custDataLst>
              <p:tags r:id="rId1"/>
            </p:custDataLst>
          </p:nvPr>
        </p:nvSpPr>
        <p:spPr bwMode="gray">
          <a:xfrm>
            <a:off x="0" y="5060951"/>
            <a:ext cx="9142488" cy="1800225"/>
          </a:xfrm>
          <a:prstGeom prst="rect">
            <a:avLst/>
          </a:prstGeom>
          <a:solidFill>
            <a:srgbClr val="177B57"/>
          </a:solidFill>
          <a:ln w="9525" algn="ctr">
            <a:noFill/>
            <a:miter lim="800000"/>
            <a:headEnd/>
            <a:tailEnd/>
          </a:ln>
          <a:effectLst/>
        </p:spPr>
        <p:txBody>
          <a:bodyPr wrap="none" anchor="ctr"/>
          <a:lstStyle/>
          <a:p>
            <a:pPr>
              <a:defRPr/>
            </a:pPr>
            <a:endParaRPr lang="en-US">
              <a:solidFill>
                <a:srgbClr val="000000"/>
              </a:solidFill>
              <a:latin typeface="Arial"/>
            </a:endParaRPr>
          </a:p>
        </p:txBody>
      </p:sp>
      <p:pic>
        <p:nvPicPr>
          <p:cNvPr id="4" name="Picture 148" descr="BCG_Monogram_RGB"/>
          <p:cNvPicPr>
            <a:picLocks noChangeAspect="1" noChangeArrowheads="1"/>
          </p:cNvPicPr>
          <p:nvPr userDrawn="1"/>
        </p:nvPicPr>
        <p:blipFill>
          <a:blip r:embed="rId3" cstate="print"/>
          <a:srcRect/>
          <a:stretch>
            <a:fillRect/>
          </a:stretch>
        </p:blipFill>
        <p:spPr bwMode="auto">
          <a:xfrm>
            <a:off x="604662" y="644525"/>
            <a:ext cx="1541888" cy="673100"/>
          </a:xfrm>
          <a:prstGeom prst="rect">
            <a:avLst/>
          </a:prstGeom>
          <a:noFill/>
          <a:ln w="9525">
            <a:noFill/>
            <a:miter lim="800000"/>
            <a:headEnd/>
            <a:tailEnd/>
          </a:ln>
        </p:spPr>
      </p:pic>
      <p:sp>
        <p:nvSpPr>
          <p:cNvPr id="8" name="Text Placeholder 7"/>
          <p:cNvSpPr>
            <a:spLocks noGrp="1"/>
          </p:cNvSpPr>
          <p:nvPr>
            <p:ph type="body" sz="quarter" idx="10" hasCustomPrompt="1"/>
          </p:nvPr>
        </p:nvSpPr>
        <p:spPr>
          <a:xfrm>
            <a:off x="7017948" y="658800"/>
            <a:ext cx="1541162" cy="667512"/>
          </a:xfrm>
        </p:spPr>
        <p:txBody>
          <a:bodyPr lIns="90000" tIns="90000" rIns="90000" bIns="90000" anchor="ctr"/>
          <a:lstStyle>
            <a:lvl1pPr algn="ctr">
              <a:defRPr sz="1400" b="0">
                <a:solidFill>
                  <a:srgbClr val="808080"/>
                </a:solidFill>
                <a:latin typeface="Arial" pitchFamily="34" charset="0"/>
                <a:cs typeface="Arial" pitchFamily="34" charset="0"/>
              </a:defRPr>
            </a:lvl1pPr>
            <a:lvl5pPr>
              <a:defRPr/>
            </a:lvl5pPr>
          </a:lstStyle>
          <a:p>
            <a:pPr lvl="0"/>
            <a:r>
              <a:rPr lang="en-US" smtClean="0"/>
              <a:t>Placeholder for client logo</a:t>
            </a:r>
            <a:endParaRPr lang="en-US" dirty="0"/>
          </a:p>
        </p:txBody>
      </p:sp>
      <p:pic>
        <p:nvPicPr>
          <p:cNvPr id="6" name="Picture 1"/>
          <p:cNvPicPr>
            <a:picLocks noChangeAspect="1" noChangeArrowheads="1"/>
          </p:cNvPicPr>
          <p:nvPr userDrawn="1"/>
        </p:nvPicPr>
        <p:blipFill>
          <a:blip r:embed="rId4" cstate="print"/>
          <a:srcRect/>
          <a:stretch>
            <a:fillRect/>
          </a:stretch>
        </p:blipFill>
        <p:spPr bwMode="auto">
          <a:xfrm>
            <a:off x="2569437" y="5819776"/>
            <a:ext cx="4039141" cy="258763"/>
          </a:xfrm>
          <a:prstGeom prst="rect">
            <a:avLst/>
          </a:prstGeom>
          <a:noFill/>
          <a:ln w="9525">
            <a:noFill/>
            <a:miter lim="800000"/>
            <a:headEnd/>
            <a:tailEnd/>
          </a:ln>
          <a:effectLst/>
        </p:spPr>
      </p:pic>
    </p:spTree>
    <p:extLst>
      <p:ext uri="{BB962C8B-B14F-4D97-AF65-F5344CB8AC3E}">
        <p14:creationId xmlns:p14="http://schemas.microsoft.com/office/powerpoint/2010/main" val="153492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10/5/2018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74350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10/5/2018</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extLst>
      <p:ext uri="{BB962C8B-B14F-4D97-AF65-F5344CB8AC3E}">
        <p14:creationId xmlns:p14="http://schemas.microsoft.com/office/powerpoint/2010/main" val="26314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10/5/2018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spTree>
    <p:extLst>
      <p:ext uri="{BB962C8B-B14F-4D97-AF65-F5344CB8AC3E}">
        <p14:creationId xmlns:p14="http://schemas.microsoft.com/office/powerpoint/2010/main" val="3866167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10/5/2018</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598393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10/5/2018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rgbClr val="FFFFFF"/>
              </a:solidFill>
            </a:endParaRPr>
          </a:p>
        </p:txBody>
      </p:sp>
    </p:spTree>
    <p:extLst>
      <p:ext uri="{BB962C8B-B14F-4D97-AF65-F5344CB8AC3E}">
        <p14:creationId xmlns:p14="http://schemas.microsoft.com/office/powerpoint/2010/main" val="1331320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10/5/2018</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850263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10/5/2018</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4127970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10/5/2018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extLst>
      <p:ext uri="{BB962C8B-B14F-4D97-AF65-F5344CB8AC3E}">
        <p14:creationId xmlns:p14="http://schemas.microsoft.com/office/powerpoint/2010/main" val="2694624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10/5/2018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949733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13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35356" y="1508760"/>
            <a:ext cx="8271775" cy="4617720"/>
          </a:xfrm>
        </p:spPr>
        <p:txBody>
          <a:bodyPr/>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834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0" y="146304"/>
            <a:ext cx="9143999" cy="539496"/>
          </a:xfrm>
          <a:prstGeom prst="rect">
            <a:avLst/>
          </a:prstGeom>
          <a:noFill/>
        </p:spPr>
        <p:txBody>
          <a:bodyPr vert="horz" lIns="91440" tIns="45720" rIns="91440" bIns="45720" rtlCol="0" anchor="ctr" anchorCtr="0">
            <a:normAutofit/>
          </a:bodyPr>
          <a:lstStyle>
            <a:lvl1pPr marL="228600" indent="0" algn="l" defTabSz="457200" rtl="0" eaLnBrk="1" fontAlgn="auto" latinLnBrk="0" hangingPunct="1">
              <a:spcBef>
                <a:spcPct val="0"/>
              </a:spcBef>
              <a:spcAft>
                <a:spcPts val="0"/>
              </a:spcAft>
              <a:buNone/>
              <a:defRPr lang="en-US" sz="2800" b="1" kern="1200" dirty="0">
                <a:solidFill>
                  <a:schemeClr val="tx1"/>
                </a:solidFill>
                <a:latin typeface="Calibri" panose="020F0502020204030204" pitchFamily="34" charset="0"/>
                <a:ea typeface="+mj-ea"/>
                <a:cs typeface="Calibri" panose="020F0502020204030204" pitchFamily="34" charset="0"/>
              </a:defRPr>
            </a:lvl1pPr>
          </a:lstStyle>
          <a:p>
            <a:r>
              <a:rPr lang="en-US" dirty="0" smtClean="0"/>
              <a:t>Click to edit Master title style</a:t>
            </a:r>
            <a:endParaRPr lang="en-US" dirty="0"/>
          </a:p>
        </p:txBody>
      </p:sp>
      <p:sp>
        <p:nvSpPr>
          <p:cNvPr id="4" name="Footer Placeholder 2"/>
          <p:cNvSpPr>
            <a:spLocks noGrp="1"/>
          </p:cNvSpPr>
          <p:nvPr>
            <p:ph type="ftr" sz="quarter" idx="11"/>
          </p:nvPr>
        </p:nvSpPr>
        <p:spPr>
          <a:xfrm>
            <a:off x="1447800" y="6356350"/>
            <a:ext cx="7239000" cy="501650"/>
          </a:xfrm>
          <a:prstGeom prst="rect">
            <a:avLst/>
          </a:prstGeom>
        </p:spPr>
        <p:txBody>
          <a:bodyPr vert="horz" lIns="91440" tIns="45720" rIns="91440" bIns="45720" rtlCol="0" anchor="ctr"/>
          <a:lstStyle>
            <a:lvl1pPr>
              <a:defRPr lang="en-US" dirty="0">
                <a:latin typeface="Calibri"/>
              </a:defRPr>
            </a:lvl1pPr>
          </a:lstStyle>
          <a:p>
            <a:pPr defTabSz="457200" fontAlgn="auto">
              <a:spcBef>
                <a:spcPts val="0"/>
              </a:spcBef>
              <a:spcAft>
                <a:spcPts val="0"/>
              </a:spcAft>
            </a:pPr>
            <a:endParaRPr lang="en-US" dirty="0"/>
          </a:p>
        </p:txBody>
      </p:sp>
      <p:sp>
        <p:nvSpPr>
          <p:cNvPr id="5" name="Text Placeholder 2"/>
          <p:cNvSpPr>
            <a:spLocks noGrp="1"/>
          </p:cNvSpPr>
          <p:nvPr>
            <p:ph type="body" idx="13"/>
          </p:nvPr>
        </p:nvSpPr>
        <p:spPr>
          <a:xfrm>
            <a:off x="0" y="533400"/>
            <a:ext cx="9144000" cy="461665"/>
          </a:xfrm>
          <a:prstGeom prst="rect">
            <a:avLst/>
          </a:prstGeom>
        </p:spPr>
        <p:txBody>
          <a:bodyPr wrap="square" anchor="t">
            <a:spAutoFit/>
          </a:bodyPr>
          <a:lstStyle>
            <a:lvl1pPr marL="228600" indent="0" algn="l">
              <a:spcBef>
                <a:spcPts val="0"/>
              </a:spcBef>
              <a:buNone/>
              <a:tabLst/>
              <a:defRPr sz="2400" b="0" i="1">
                <a:solidFill>
                  <a:srgbClr val="4CA7C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3059876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35356" y="1508760"/>
            <a:ext cx="8271775" cy="4617720"/>
          </a:xfrm>
        </p:spPr>
        <p:txBody>
          <a:bodyPr lIns="0" tIns="0" rIns="0" bIns="0"/>
          <a:lstStyle>
            <a:lvl1pPr marL="171450" indent="-171450">
              <a:spcBef>
                <a:spcPts val="384"/>
              </a:spcBef>
              <a:buClr>
                <a:schemeClr val="tx2"/>
              </a:buClr>
              <a:buFont typeface="Arial" pitchFamily="34" charset="0"/>
              <a:buChar char="•"/>
              <a:defRPr b="0"/>
            </a:lvl1pPr>
            <a:lvl2pPr marL="622800" indent="-216000">
              <a:buFont typeface="Arial" pitchFamily="34" charset="0"/>
              <a:buChar char="–"/>
              <a:defRPr/>
            </a:lvl2pPr>
            <a:lvl3pPr marL="1080000" indent="-230400">
              <a:spcBef>
                <a:spcPts val="384"/>
              </a:spcBef>
              <a:defRPr/>
            </a:lvl3pPr>
            <a:lvl4pPr marL="1544400" indent="-2304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9658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8486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17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TextBox 3"/>
          <p:cNvSpPr txBox="1"/>
          <p:nvPr userDrawn="1"/>
        </p:nvSpPr>
        <p:spPr>
          <a:xfrm>
            <a:off x="422031" y="1508401"/>
            <a:ext cx="8304369" cy="4247317"/>
          </a:xfrm>
          <a:prstGeom prst="rect">
            <a:avLst/>
          </a:prstGeom>
          <a:noFill/>
        </p:spPr>
        <p:txBody>
          <a:bodyPr wrap="square" lIns="0" tIns="0" rIns="0" bIns="0" rtlCol="0" anchor="t">
            <a:spAutoFit/>
          </a:bodyPr>
          <a:lstStyle/>
          <a:p>
            <a:r>
              <a:rPr lang="en-US" sz="1200">
                <a:solidFill>
                  <a:srgbClr val="000000"/>
                </a:solidFill>
                <a:latin typeface="Arial"/>
              </a:rPr>
              <a:t>The services and materials provided by The Boston Consulting Group (BCG) are subject to BCG's Standard Terms </a:t>
            </a:r>
            <a:br>
              <a:rPr lang="en-US" sz="1200">
                <a:solidFill>
                  <a:srgbClr val="000000"/>
                </a:solidFill>
                <a:latin typeface="Arial"/>
              </a:rPr>
            </a:br>
            <a:r>
              <a:rPr lang="en-US" sz="1200">
                <a:solidFill>
                  <a:srgbClr val="000000"/>
                </a:solidFill>
                <a:latin typeface="Arial"/>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to update these materials after the date hereof, notwithstanding that such information may become outdated or inaccurate.</a:t>
            </a:r>
          </a:p>
          <a:p>
            <a:r>
              <a:rPr lang="en-US" sz="1200">
                <a:solidFill>
                  <a:srgbClr val="000000"/>
                </a:solidFill>
                <a:latin typeface="Arial"/>
              </a:rPr>
              <a:t> </a:t>
            </a:r>
          </a:p>
          <a:p>
            <a:r>
              <a:rPr lang="en-US" sz="1200">
                <a:solidFill>
                  <a:srgbClr val="000000"/>
                </a:solidFill>
                <a:latin typeface="Arial"/>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r>
              <a:rPr lang="en-US" sz="1200">
                <a:solidFill>
                  <a:srgbClr val="000000"/>
                </a:solidFill>
                <a:latin typeface="Arial"/>
              </a:rPr>
              <a:t> </a:t>
            </a:r>
          </a:p>
          <a:p>
            <a:r>
              <a:rPr lang="en-US" sz="1200">
                <a:solidFill>
                  <a:srgbClr val="000000"/>
                </a:solidFill>
                <a:latin typeface="Arial"/>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endParaRPr lang="en-US" sz="1200" dirty="0">
              <a:solidFill>
                <a:srgbClr val="000000"/>
              </a:solidFill>
              <a:latin typeface="Arial"/>
            </a:endParaRPr>
          </a:p>
        </p:txBody>
      </p:sp>
      <p:sp>
        <p:nvSpPr>
          <p:cNvPr id="6" name="Line 115"/>
          <p:cNvSpPr>
            <a:spLocks noChangeShapeType="1"/>
          </p:cNvSpPr>
          <p:nvPr userDrawn="1"/>
        </p:nvSpPr>
        <p:spPr bwMode="auto">
          <a:xfrm flipH="1">
            <a:off x="0" y="1003300"/>
            <a:ext cx="9144000" cy="0"/>
          </a:xfrm>
          <a:prstGeom prst="line">
            <a:avLst/>
          </a:prstGeom>
          <a:noFill/>
          <a:ln w="28575">
            <a:solidFill>
              <a:schemeClr val="tx2"/>
            </a:solidFill>
            <a:round/>
            <a:headEnd/>
            <a:tailEnd/>
          </a:ln>
          <a:effectLst>
            <a:outerShdw dist="25400" dir="5400000" algn="ctr" rotWithShape="0">
              <a:schemeClr val="folHlink"/>
            </a:outerShdw>
          </a:effectLst>
        </p:spPr>
        <p:txBody>
          <a:bodyPr/>
          <a:lstStyle/>
          <a:p>
            <a:endParaRPr lang="en-US">
              <a:solidFill>
                <a:srgbClr val="000000"/>
              </a:solidFill>
              <a:latin typeface="Arial"/>
            </a:endParaRPr>
          </a:p>
        </p:txBody>
      </p:sp>
      <p:sp>
        <p:nvSpPr>
          <p:cNvPr id="11" name="TextBox 10"/>
          <p:cNvSpPr txBox="1"/>
          <p:nvPr userDrawn="1"/>
        </p:nvSpPr>
        <p:spPr>
          <a:xfrm>
            <a:off x="422032" y="529754"/>
            <a:ext cx="8300769" cy="463846"/>
          </a:xfrm>
          <a:prstGeom prst="rect">
            <a:avLst/>
          </a:prstGeom>
          <a:noFill/>
        </p:spPr>
        <p:txBody>
          <a:bodyPr wrap="square" lIns="0" tIns="46800" rIns="0" bIns="46800" rtlCol="0" anchor="b" anchorCtr="0">
            <a:spAutoFit/>
          </a:bodyPr>
          <a:lstStyle/>
          <a:p>
            <a:r>
              <a:rPr lang="en-US" sz="2400" b="1" dirty="0">
                <a:solidFill>
                  <a:srgbClr val="177B57"/>
                </a:solidFill>
                <a:latin typeface="Arial"/>
                <a:cs typeface="Arial" pitchFamily="34" charset="0"/>
              </a:rPr>
              <a:t>Disclaimer</a:t>
            </a:r>
          </a:p>
        </p:txBody>
      </p:sp>
      <p:sp>
        <p:nvSpPr>
          <p:cNvPr id="9" name="Rectangle 8"/>
          <p:cNvSpPr/>
          <p:nvPr userDrawn="1"/>
        </p:nvSpPr>
        <p:spPr bwMode="white">
          <a:xfrm>
            <a:off x="6072554" y="6630988"/>
            <a:ext cx="2004647" cy="182562"/>
          </a:xfrm>
          <a:prstGeom prst="rect">
            <a:avLst/>
          </a:prstGeom>
          <a:solidFill>
            <a:srgbClr val="FFFFFF"/>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a:cs typeface="Arial" pitchFamily="34" charset="0"/>
            </a:endParaRPr>
          </a:p>
        </p:txBody>
      </p:sp>
    </p:spTree>
    <p:extLst>
      <p:ext uri="{BB962C8B-B14F-4D97-AF65-F5344CB8AC3E}">
        <p14:creationId xmlns:p14="http://schemas.microsoft.com/office/powerpoint/2010/main" val="62655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12" y="1589"/>
          <a:ext cx="1511" cy="1587"/>
        </p:xfrm>
        <a:graphic>
          <a:graphicData uri="http://schemas.openxmlformats.org/presentationml/2006/ole">
            <mc:AlternateContent xmlns:mc="http://schemas.openxmlformats.org/markup-compatibility/2006">
              <mc:Choice xmlns:v="urn:schemas-microsoft-com:vml" Requires="v">
                <p:oleObj spid="_x0000_s324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 y="1589"/>
                        <a:ext cx="1511"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a:xfrm>
            <a:off x="0" y="0"/>
            <a:ext cx="9144000" cy="6858000"/>
          </a:xfrm>
          <a:prstGeom prst="rect">
            <a:avLst/>
          </a:prstGeom>
          <a:solidFill>
            <a:srgbClr val="177B57"/>
          </a:solidFill>
          <a:ln w="9525">
            <a:solidFill>
              <a:srgbClr val="177B57"/>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a:cs typeface="Arial" pitchFamily="34" charset="0"/>
            </a:endParaRPr>
          </a:p>
        </p:txBody>
      </p:sp>
      <p:pic>
        <p:nvPicPr>
          <p:cNvPr id="3" name="Picture 6"/>
          <p:cNvPicPr>
            <a:picLocks noChangeAspect="1" noChangeArrowheads="1"/>
          </p:cNvPicPr>
          <p:nvPr userDrawn="1"/>
        </p:nvPicPr>
        <p:blipFill>
          <a:blip r:embed="rId6" cstate="print"/>
          <a:srcRect/>
          <a:stretch>
            <a:fillRect/>
          </a:stretch>
        </p:blipFill>
        <p:spPr bwMode="ltGray">
          <a:xfrm>
            <a:off x="1802649" y="1738314"/>
            <a:ext cx="5538703" cy="2947987"/>
          </a:xfrm>
          <a:prstGeom prst="rect">
            <a:avLst/>
          </a:prstGeom>
          <a:noFill/>
          <a:ln w="9525">
            <a:noFill/>
            <a:miter lim="800000"/>
            <a:headEnd/>
            <a:tailEnd/>
          </a:ln>
          <a:effectLst/>
        </p:spPr>
      </p:pic>
      <p:pic>
        <p:nvPicPr>
          <p:cNvPr id="4" name="Picture 3"/>
          <p:cNvPicPr>
            <a:picLocks noChangeAspect="1" noChangeArrowheads="1"/>
          </p:cNvPicPr>
          <p:nvPr userDrawn="1"/>
        </p:nvPicPr>
        <p:blipFill>
          <a:blip r:embed="rId7" cstate="print"/>
          <a:stretch>
            <a:fillRect/>
          </a:stretch>
        </p:blipFill>
        <p:spPr bwMode="black">
          <a:xfrm>
            <a:off x="3935911" y="2957695"/>
            <a:ext cx="2667416" cy="866250"/>
          </a:xfrm>
          <a:prstGeom prst="rect">
            <a:avLst/>
          </a:prstGeom>
          <a:noFill/>
          <a:ln>
            <a:noFill/>
          </a:ln>
        </p:spPr>
      </p:pic>
      <p:sp>
        <p:nvSpPr>
          <p:cNvPr id="5" name="TextBox 4"/>
          <p:cNvSpPr txBox="1"/>
          <p:nvPr userDrawn="1"/>
        </p:nvSpPr>
        <p:spPr>
          <a:xfrm>
            <a:off x="3699807" y="5078641"/>
            <a:ext cx="1744388" cy="581867"/>
          </a:xfrm>
          <a:prstGeom prst="rect">
            <a:avLst/>
          </a:prstGeom>
          <a:noFill/>
          <a:ln>
            <a:noFill/>
          </a:ln>
        </p:spPr>
        <p:txBody>
          <a:bodyPr wrap="none" tIns="90000" bIns="90000" rtlCol="0" anchor="t">
            <a:spAutoFit/>
          </a:bodyPr>
          <a:lstStyle/>
          <a:p>
            <a:pPr algn="ctr"/>
            <a:r>
              <a:rPr lang="en-US" sz="2600">
                <a:solidFill>
                  <a:srgbClr val="FFFFFF"/>
                </a:solidFill>
                <a:latin typeface="Arial"/>
                <a:cs typeface="Arial" pitchFamily="34" charset="0"/>
              </a:rPr>
              <a:t>Thank you</a:t>
            </a:r>
            <a:endParaRPr lang="en-US" sz="2600" dirty="0">
              <a:solidFill>
                <a:srgbClr val="FFFFFF"/>
              </a:solidFill>
              <a:latin typeface="Arial"/>
              <a:cs typeface="Arial" pitchFamily="34" charset="0"/>
            </a:endParaRPr>
          </a:p>
        </p:txBody>
      </p:sp>
      <p:sp>
        <p:nvSpPr>
          <p:cNvPr id="6" name="TextBox 5"/>
          <p:cNvSpPr txBox="1"/>
          <p:nvPr userDrawn="1"/>
        </p:nvSpPr>
        <p:spPr>
          <a:xfrm>
            <a:off x="3586796" y="6062515"/>
            <a:ext cx="1970411" cy="335646"/>
          </a:xfrm>
          <a:prstGeom prst="rect">
            <a:avLst/>
          </a:prstGeom>
          <a:noFill/>
          <a:ln>
            <a:noFill/>
          </a:ln>
        </p:spPr>
        <p:txBody>
          <a:bodyPr wrap="none" tIns="90000" bIns="90000" rtlCol="0" anchor="t">
            <a:spAutoFit/>
          </a:bodyPr>
          <a:lstStyle/>
          <a:p>
            <a:pPr algn="ctr"/>
            <a:r>
              <a:rPr lang="en-US" sz="1000">
                <a:solidFill>
                  <a:srgbClr val="FFFFFF"/>
                </a:solidFill>
                <a:latin typeface="Arial"/>
                <a:cs typeface="Arial" pitchFamily="34" charset="0"/>
              </a:rPr>
              <a:t>bcg.com | bcgperspectives.com</a:t>
            </a:r>
            <a:endParaRPr lang="en-US" sz="1000" dirty="0">
              <a:solidFill>
                <a:srgbClr val="FFFFFF"/>
              </a:solidFill>
              <a:latin typeface="Arial"/>
              <a:cs typeface="Arial" pitchFamily="34" charset="0"/>
            </a:endParaRPr>
          </a:p>
        </p:txBody>
      </p:sp>
    </p:spTree>
    <p:extLst>
      <p:ext uri="{BB962C8B-B14F-4D97-AF65-F5344CB8AC3E}">
        <p14:creationId xmlns:p14="http://schemas.microsoft.com/office/powerpoint/2010/main" val="606359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10/5/2018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633363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10/5/2018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571656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0"/>
            </p:custDataLst>
          </p:nvPr>
        </p:nvGraphicFramePr>
        <p:xfrm>
          <a:off x="1512" y="1589"/>
          <a:ext cx="1511" cy="1587"/>
        </p:xfrm>
        <a:graphic>
          <a:graphicData uri="http://schemas.openxmlformats.org/presentationml/2006/ole">
            <mc:AlternateContent xmlns:mc="http://schemas.openxmlformats.org/markup-compatibility/2006">
              <mc:Choice xmlns:v="urn:schemas-microsoft-com:vml" Requires="v">
                <p:oleObj spid="_x0000_s2216" name="think-cell Slide" r:id="rId11" imgW="360" imgH="360" progId="TCLayout.ActiveDocument.1">
                  <p:embed/>
                </p:oleObj>
              </mc:Choice>
              <mc:Fallback>
                <p:oleObj name="think-cell Slide" r:id="rId11" imgW="360" imgH="360" progId="TCLayout.ActiveDocument.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12" y="1589"/>
                        <a:ext cx="1511"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435356" y="162000"/>
            <a:ext cx="8275203" cy="831600"/>
          </a:xfrm>
          <a:prstGeom prst="rect">
            <a:avLst/>
          </a:prstGeom>
        </p:spPr>
        <p:txBody>
          <a:bodyPr vert="horz" lIns="0" tIns="45720" rIns="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35356" y="1508400"/>
            <a:ext cx="8275203" cy="46152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797970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90506-BF82-CE4F-9A34-362861BBB604}" type="datetimeFigureOut">
              <a:rPr lang="en-US" smtClean="0"/>
              <a:t>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BE3A9-05AE-5347-A95F-DAFE0C046529}" type="slidenum">
              <a:rPr lang="en-US" smtClean="0"/>
              <a:t>‹#›</a:t>
            </a:fld>
            <a:endParaRPr lang="en-US"/>
          </a:p>
        </p:txBody>
      </p:sp>
    </p:spTree>
    <p:extLst>
      <p:ext uri="{BB962C8B-B14F-4D97-AF65-F5344CB8AC3E}">
        <p14:creationId xmlns:p14="http://schemas.microsoft.com/office/powerpoint/2010/main" val="307209885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668"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barfie\AppData\Local\Microsoft\Windows\Temporary Internet Files\Content.Outlook\BQYYX6QO\Tow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39"/>
          <a:stretch/>
        </p:blipFill>
        <p:spPr bwMode="auto">
          <a:xfrm>
            <a:off x="112143" y="109166"/>
            <a:ext cx="7787774" cy="662838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947" y="2900363"/>
            <a:ext cx="2353060" cy="862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690038" y="109166"/>
            <a:ext cx="6357137" cy="6628383"/>
            <a:chOff x="2690038" y="109166"/>
            <a:chExt cx="6357137" cy="6628383"/>
          </a:xfrm>
        </p:grpSpPr>
        <p:sp>
          <p:nvSpPr>
            <p:cNvPr id="35" name="Rectangle 34"/>
            <p:cNvSpPr/>
            <p:nvPr/>
          </p:nvSpPr>
          <p:spPr>
            <a:xfrm>
              <a:off x="2803585" y="2256683"/>
              <a:ext cx="5426015" cy="23333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63500" dist="127000" dir="2700000" algn="tl" rotWithShape="0">
                    <a:prstClr val="black">
                      <a:alpha val="10000"/>
                    </a:prstClr>
                  </a:outerShdw>
                </a:effectLst>
              </a:endParaRPr>
            </a:p>
          </p:txBody>
        </p:sp>
        <p:sp>
          <p:nvSpPr>
            <p:cNvPr id="7" name="TextBox 6"/>
            <p:cNvSpPr txBox="1"/>
            <p:nvPr/>
          </p:nvSpPr>
          <p:spPr>
            <a:xfrm>
              <a:off x="2690038" y="2256681"/>
              <a:ext cx="4177614" cy="2431435"/>
            </a:xfrm>
            <a:prstGeom prst="rect">
              <a:avLst/>
            </a:prstGeom>
            <a:noFill/>
            <a:ln>
              <a:noFill/>
            </a:ln>
          </p:spPr>
          <p:txBody>
            <a:bodyPr wrap="square" rtlCol="0">
              <a:spAutoFit/>
            </a:bodyPr>
            <a:lstStyle/>
            <a:p>
              <a:pPr algn="ctr"/>
              <a:r>
                <a:rPr lang="en-US" sz="2400" b="1" dirty="0" smtClean="0">
                  <a:solidFill>
                    <a:srgbClr val="DE0025"/>
                  </a:solidFill>
                  <a:latin typeface="Arial" panose="020B0604020202020204" pitchFamily="34" charset="0"/>
                  <a:cs typeface="Arial" panose="020B0604020202020204" pitchFamily="34" charset="0"/>
                </a:rPr>
                <a:t> </a:t>
              </a:r>
              <a:r>
                <a:rPr lang="en-US" sz="2200" b="1" dirty="0" smtClean="0">
                  <a:solidFill>
                    <a:srgbClr val="DE0025"/>
                  </a:solidFill>
                  <a:latin typeface="Arial" panose="020B0604020202020204" pitchFamily="34" charset="0"/>
                  <a:cs typeface="Arial" panose="020B0604020202020204" pitchFamily="34" charset="0"/>
                </a:rPr>
                <a:t>AEF Annual Convention 2018</a:t>
              </a:r>
            </a:p>
            <a:p>
              <a:pPr algn="ctr"/>
              <a:endParaRPr lang="en-US" sz="1600" b="1" dirty="0" smtClean="0">
                <a:solidFill>
                  <a:srgbClr val="DE0025"/>
                </a:solidFill>
                <a:latin typeface="Arial" panose="020B0604020202020204" pitchFamily="34" charset="0"/>
                <a:cs typeface="Arial" panose="020B0604020202020204" pitchFamily="34" charset="0"/>
              </a:endParaRPr>
            </a:p>
            <a:p>
              <a:pPr algn="ctr"/>
              <a:r>
                <a:rPr lang="en-US" sz="2400" b="1" dirty="0" smtClean="0">
                  <a:solidFill>
                    <a:srgbClr val="DE0025"/>
                  </a:solidFill>
                  <a:latin typeface="Arial" panose="020B0604020202020204" pitchFamily="34" charset="0"/>
                  <a:cs typeface="Arial" panose="020B0604020202020204" pitchFamily="34" charset="0"/>
                </a:rPr>
                <a:t>“How To Ace an Inspection”</a:t>
              </a:r>
              <a:endParaRPr lang="en-US" sz="2000" b="1" dirty="0" smtClean="0">
                <a:solidFill>
                  <a:srgbClr val="DE0025"/>
                </a:solidFill>
                <a:latin typeface="Arial" panose="020B0604020202020204" pitchFamily="34" charset="0"/>
                <a:cs typeface="Arial" panose="020B0604020202020204" pitchFamily="34" charset="0"/>
              </a:endParaRPr>
            </a:p>
            <a:p>
              <a:pPr algn="ctr"/>
              <a:endParaRPr lang="en-US" sz="2400" b="1" dirty="0" smtClean="0">
                <a:solidFill>
                  <a:srgbClr val="DE0025"/>
                </a:solidFill>
                <a:latin typeface="Arial" panose="020B0604020202020204" pitchFamily="34" charset="0"/>
                <a:cs typeface="Arial" panose="020B0604020202020204" pitchFamily="34" charset="0"/>
              </a:endParaRPr>
            </a:p>
            <a:p>
              <a:pPr algn="ctr"/>
              <a:r>
                <a:rPr lang="en-US" sz="2000" b="1" dirty="0" smtClean="0">
                  <a:solidFill>
                    <a:srgbClr val="DE0025"/>
                  </a:solidFill>
                  <a:latin typeface="Arial" panose="020B0604020202020204" pitchFamily="34" charset="0"/>
                  <a:cs typeface="Arial" panose="020B0604020202020204" pitchFamily="34" charset="0"/>
                </a:rPr>
                <a:t>Russell McLaren – Entergy ARES Water Lead</a:t>
              </a:r>
              <a:endParaRPr lang="en-US" sz="2000" b="1" dirty="0">
                <a:solidFill>
                  <a:srgbClr val="DE0025"/>
                </a:solidFill>
                <a:latin typeface="Arial" panose="020B0604020202020204" pitchFamily="34" charset="0"/>
                <a:cs typeface="Arial" panose="020B0604020202020204" pitchFamily="34" charset="0"/>
              </a:endParaRPr>
            </a:p>
          </p:txBody>
        </p:sp>
        <p:sp>
          <p:nvSpPr>
            <p:cNvPr id="11" name="Rectangle 10"/>
            <p:cNvSpPr/>
            <p:nvPr/>
          </p:nvSpPr>
          <p:spPr>
            <a:xfrm>
              <a:off x="6904910" y="109166"/>
              <a:ext cx="2142265" cy="2147517"/>
            </a:xfrm>
            <a:prstGeom prst="rect">
              <a:avLst/>
            </a:prstGeom>
            <a:solidFill>
              <a:srgbClr val="DE002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4"/>
            <a:stretch>
              <a:fillRect/>
            </a:stretch>
          </p:blipFill>
          <p:spPr>
            <a:xfrm>
              <a:off x="7076420" y="842346"/>
              <a:ext cx="1817963" cy="887339"/>
            </a:xfrm>
            <a:prstGeom prst="rect">
              <a:avLst/>
            </a:prstGeom>
          </p:spPr>
        </p:pic>
        <p:sp>
          <p:nvSpPr>
            <p:cNvPr id="12" name="Rectangle 11"/>
            <p:cNvSpPr/>
            <p:nvPr/>
          </p:nvSpPr>
          <p:spPr>
            <a:xfrm>
              <a:off x="6904910" y="4590032"/>
              <a:ext cx="2142265" cy="2147517"/>
            </a:xfrm>
            <a:prstGeom prst="rect">
              <a:avLst/>
            </a:prstGeom>
            <a:solidFill>
              <a:srgbClr val="DE002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6931354" y="5477128"/>
              <a:ext cx="2115821" cy="646331"/>
            </a:xfrm>
            <a:prstGeom prst="rect">
              <a:avLst/>
            </a:prstGeom>
            <a:noFill/>
            <a:ln>
              <a:noFill/>
            </a:ln>
          </p:spPr>
          <p:txBody>
            <a:bodyPr wrap="square" rtlCol="0">
              <a:spAutoFit/>
            </a:bodyPr>
            <a:lstStyle/>
            <a:p>
              <a:pPr algn="ctr"/>
              <a:r>
                <a:rPr lang="en-US" b="1" dirty="0" smtClean="0">
                  <a:solidFill>
                    <a:schemeClr val="bg1"/>
                  </a:solidFill>
                  <a:latin typeface="Univers 57 Condensed"/>
                  <a:cs typeface="Univers 57 Condensed"/>
                </a:rPr>
                <a:t>October 4,  2018</a:t>
              </a:r>
            </a:p>
            <a:p>
              <a:pPr algn="ctr"/>
              <a:endParaRPr lang="en-US" b="1" dirty="0" smtClean="0">
                <a:solidFill>
                  <a:schemeClr val="bg1"/>
                </a:solidFill>
                <a:latin typeface="Univers 57 Condensed"/>
                <a:cs typeface="Univers 57 Condensed"/>
              </a:endParaRPr>
            </a:p>
          </p:txBody>
        </p:sp>
        <p:pic>
          <p:nvPicPr>
            <p:cNvPr id="20" name="Picture 19"/>
            <p:cNvPicPr/>
            <p:nvPr/>
          </p:nvPicPr>
          <p:blipFill rotWithShape="1">
            <a:blip r:embed="rId5"/>
            <a:srcRect l="73543" t="44151" r="15393" b="15919"/>
            <a:stretch/>
          </p:blipFill>
          <p:spPr bwMode="auto">
            <a:xfrm>
              <a:off x="6867651" y="2345285"/>
              <a:ext cx="2175662" cy="2156143"/>
            </a:xfrm>
            <a:prstGeom prst="rect">
              <a:avLst/>
            </a:prstGeom>
            <a:ln>
              <a:noFill/>
            </a:ln>
            <a:extLst>
              <a:ext uri="{53640926-AAD7-44D8-BBD7-CCE9431645EC}">
                <a14:shadowObscured xmlns:a14="http://schemas.microsoft.com/office/drawing/2010/main"/>
              </a:ext>
            </a:extLst>
          </p:spPr>
        </p:pic>
      </p:grpSp>
      <p:pic>
        <p:nvPicPr>
          <p:cNvPr id="5123" name="Picture 3" descr="C:\Users\cbrumfi\Desktop\10783 Circuit final whi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142" y="6258423"/>
            <a:ext cx="6792767" cy="47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386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pic>
        <p:nvPicPr>
          <p:cNvPr id="5" name="Picture 3" descr="C:\Users\cbrumfi\Desktop\10783 Circuit final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41" y="6202484"/>
            <a:ext cx="7729269" cy="545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0995" y="789676"/>
            <a:ext cx="8261498" cy="4832092"/>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t>How to Stay Audit Ready</a:t>
            </a:r>
          </a:p>
          <a:p>
            <a:endParaRPr lang="en-US" sz="2800" b="1" dirty="0" smtClean="0"/>
          </a:p>
          <a:p>
            <a:pPr marL="914400" lvl="1" indent="-457200">
              <a:buFont typeface="Wingdings" panose="05000000000000000000" pitchFamily="2" charset="2"/>
              <a:buChar char="§"/>
            </a:pPr>
            <a:r>
              <a:rPr lang="en-US" sz="2800" dirty="0" smtClean="0"/>
              <a:t>Entergy Arkansas Inspection Directive</a:t>
            </a:r>
          </a:p>
          <a:p>
            <a:pPr marL="914400" lvl="1" indent="-457200">
              <a:buFont typeface="Wingdings" panose="05000000000000000000" pitchFamily="2" charset="2"/>
              <a:buChar char="§"/>
            </a:pPr>
            <a:r>
              <a:rPr lang="en-US" sz="2800" dirty="0" smtClean="0"/>
              <a:t>Always Be a “Good Actor”</a:t>
            </a:r>
          </a:p>
          <a:p>
            <a:pPr marL="914400" lvl="1" indent="-457200">
              <a:buFont typeface="Wingdings" panose="05000000000000000000" pitchFamily="2" charset="2"/>
              <a:buChar char="§"/>
            </a:pPr>
            <a:r>
              <a:rPr lang="en-US" sz="2800" dirty="0" smtClean="0"/>
              <a:t>Review the ADEQ Inspection Forms</a:t>
            </a:r>
          </a:p>
          <a:p>
            <a:pPr marL="914400" lvl="1" indent="-457200">
              <a:buFont typeface="Wingdings" panose="05000000000000000000" pitchFamily="2" charset="2"/>
              <a:buChar char="§"/>
            </a:pPr>
            <a:r>
              <a:rPr lang="en-US" sz="2800" dirty="0" smtClean="0"/>
              <a:t>Know the Inspection Evaluation Areas</a:t>
            </a:r>
          </a:p>
          <a:p>
            <a:pPr marL="914400" lvl="1" indent="-457200">
              <a:buFont typeface="Wingdings" panose="05000000000000000000" pitchFamily="2" charset="2"/>
              <a:buChar char="§"/>
            </a:pPr>
            <a:r>
              <a:rPr lang="en-US" sz="2800" dirty="0" smtClean="0"/>
              <a:t>Know the Details</a:t>
            </a:r>
          </a:p>
          <a:p>
            <a:pPr marL="914400" lvl="1" indent="-457200">
              <a:buFont typeface="Wingdings" panose="05000000000000000000" pitchFamily="2" charset="2"/>
              <a:buChar char="§"/>
            </a:pPr>
            <a:endParaRPr lang="en-US" sz="2800" dirty="0" smtClean="0"/>
          </a:p>
          <a:p>
            <a:pPr marL="914400" lvl="1" indent="-457200">
              <a:buFont typeface="Wingdings" panose="05000000000000000000" pitchFamily="2" charset="2"/>
              <a:buChar char="§"/>
            </a:pPr>
            <a:endParaRPr lang="en-US" sz="2800" dirty="0" smtClean="0"/>
          </a:p>
          <a:p>
            <a:pPr marL="914400" lvl="1" indent="-457200">
              <a:buFont typeface="Wingdings" panose="05000000000000000000" pitchFamily="2" charset="2"/>
              <a:buChar char="§"/>
            </a:pPr>
            <a:endParaRPr lang="en-US" sz="2800" dirty="0"/>
          </a:p>
          <a:p>
            <a:pPr marL="914400" lvl="1" indent="-457200">
              <a:buFont typeface="Wingdings" panose="05000000000000000000" pitchFamily="2" charset="2"/>
              <a:buChar char="§"/>
            </a:pPr>
            <a:endParaRPr lang="en-US" sz="2800" dirty="0" smtClean="0"/>
          </a:p>
        </p:txBody>
      </p:sp>
      <p:sp>
        <p:nvSpPr>
          <p:cNvPr id="6" name="Title 1"/>
          <p:cNvSpPr txBox="1">
            <a:spLocks/>
          </p:cNvSpPr>
          <p:nvPr/>
        </p:nvSpPr>
        <p:spPr>
          <a:xfrm>
            <a:off x="-1801" y="217006"/>
            <a:ext cx="7843212" cy="540773"/>
          </a:xfrm>
          <a:prstGeom prst="rect">
            <a:avLst/>
          </a:prstGeom>
          <a:solidFill>
            <a:srgbClr val="DE0025"/>
          </a:solidFill>
          <a:effectLst>
            <a:outerShdw blurRad="50800" dist="38100" dir="2700000" algn="tl" rotWithShape="0">
              <a:prstClr val="black">
                <a:alpha val="40000"/>
              </a:prstClr>
            </a:outerShdw>
          </a:effectLst>
        </p:spPr>
        <p:txBody>
          <a:bodyPr vert="horz" wrap="non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r>
              <a:rPr lang="en-US" sz="2400" dirty="0">
                <a:solidFill>
                  <a:schemeClr val="bg1"/>
                </a:solidFill>
                <a:latin typeface="Arial" panose="020B0604020202020204" pitchFamily="34" charset="0"/>
                <a:cs typeface="Arial" panose="020B0604020202020204" pitchFamily="34" charset="0"/>
              </a:rPr>
              <a:t>AEF Convention – How to Ace an Inspection</a:t>
            </a:r>
          </a:p>
        </p:txBody>
      </p:sp>
    </p:spTree>
    <p:extLst>
      <p:ext uri="{BB962C8B-B14F-4D97-AF65-F5344CB8AC3E}">
        <p14:creationId xmlns:p14="http://schemas.microsoft.com/office/powerpoint/2010/main" val="316790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pic>
        <p:nvPicPr>
          <p:cNvPr id="5" name="Picture 3" descr="C:\Users\cbrumfi\Desktop\10783 Circuit final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41" y="6202484"/>
            <a:ext cx="7729269" cy="545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7456" y="775652"/>
            <a:ext cx="8346558" cy="5262979"/>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t>How to Stay Audit Ready</a:t>
            </a:r>
          </a:p>
          <a:p>
            <a:endParaRPr lang="en-US" sz="2800" b="1" dirty="0" smtClean="0"/>
          </a:p>
          <a:p>
            <a:pPr marL="914400" lvl="1" indent="-457200">
              <a:buFont typeface="Wingdings" panose="05000000000000000000" pitchFamily="2" charset="2"/>
              <a:buChar char="§"/>
            </a:pPr>
            <a:r>
              <a:rPr lang="en-US" sz="2800" dirty="0" smtClean="0"/>
              <a:t>Entergy Arkansas Inspection Directive</a:t>
            </a:r>
          </a:p>
          <a:p>
            <a:pPr marL="914400" lvl="1" indent="-457200">
              <a:buFont typeface="Wingdings" panose="05000000000000000000" pitchFamily="2" charset="2"/>
              <a:buChar char="§"/>
            </a:pPr>
            <a:endParaRPr lang="en-US" sz="2800" dirty="0"/>
          </a:p>
          <a:p>
            <a:pPr marL="914400" lvl="1" indent="-457200">
              <a:buFont typeface="Wingdings" panose="05000000000000000000" pitchFamily="2" charset="2"/>
              <a:buChar char="§"/>
            </a:pPr>
            <a:endParaRPr lang="en-US" sz="2800" dirty="0" smtClean="0"/>
          </a:p>
          <a:p>
            <a:pPr lvl="2"/>
            <a:endParaRPr lang="en-US" sz="2800" dirty="0" smtClean="0"/>
          </a:p>
          <a:p>
            <a:pPr marL="914400" lvl="1" indent="-457200">
              <a:buFont typeface="Wingdings" panose="05000000000000000000" pitchFamily="2" charset="2"/>
              <a:buChar char="§"/>
            </a:pPr>
            <a:endParaRPr lang="en-US" sz="2800" dirty="0" smtClean="0"/>
          </a:p>
          <a:p>
            <a:pPr marL="914400" lvl="1" indent="-457200">
              <a:buFont typeface="Wingdings" panose="05000000000000000000" pitchFamily="2" charset="2"/>
              <a:buChar char="§"/>
            </a:pPr>
            <a:endParaRPr lang="en-US" sz="2800" dirty="0"/>
          </a:p>
          <a:p>
            <a:pPr marL="914400" lvl="1" indent="-457200">
              <a:buFont typeface="Wingdings" panose="05000000000000000000" pitchFamily="2" charset="2"/>
              <a:buChar char="§"/>
            </a:pPr>
            <a:endParaRPr lang="en-US" sz="2800" dirty="0" smtClean="0"/>
          </a:p>
          <a:p>
            <a:pPr marL="914400" lvl="1" indent="-457200">
              <a:buFont typeface="Wingdings" panose="05000000000000000000" pitchFamily="2" charset="2"/>
              <a:buChar char="§"/>
            </a:pPr>
            <a:endParaRPr lang="en-US" sz="2800" dirty="0"/>
          </a:p>
          <a:p>
            <a:pPr marL="914400" lvl="1" indent="-457200">
              <a:buFont typeface="Wingdings" panose="05000000000000000000" pitchFamily="2" charset="2"/>
              <a:buChar char="§"/>
            </a:pPr>
            <a:endParaRPr lang="en-US" sz="2800" dirty="0" smtClean="0"/>
          </a:p>
          <a:p>
            <a:pPr marL="914400" lvl="1" indent="-457200">
              <a:buFont typeface="Wingdings" panose="05000000000000000000" pitchFamily="2" charset="2"/>
              <a:buChar char="§"/>
            </a:pPr>
            <a:r>
              <a:rPr lang="en-US" sz="2800" dirty="0" smtClean="0"/>
              <a:t>Internal Assessments?</a:t>
            </a:r>
          </a:p>
        </p:txBody>
      </p:sp>
      <p:sp>
        <p:nvSpPr>
          <p:cNvPr id="6" name="Title 1"/>
          <p:cNvSpPr txBox="1">
            <a:spLocks/>
          </p:cNvSpPr>
          <p:nvPr/>
        </p:nvSpPr>
        <p:spPr>
          <a:xfrm>
            <a:off x="-1801" y="217006"/>
            <a:ext cx="7843212" cy="540773"/>
          </a:xfrm>
          <a:prstGeom prst="rect">
            <a:avLst/>
          </a:prstGeom>
          <a:solidFill>
            <a:srgbClr val="DE0025"/>
          </a:solidFill>
          <a:effectLst>
            <a:outerShdw blurRad="50800" dist="38100" dir="2700000" algn="tl" rotWithShape="0">
              <a:prstClr val="black">
                <a:alpha val="40000"/>
              </a:prstClr>
            </a:outerShdw>
          </a:effectLst>
        </p:spPr>
        <p:txBody>
          <a:bodyPr vert="horz" wrap="non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r>
              <a:rPr lang="en-US" sz="2400" dirty="0">
                <a:solidFill>
                  <a:schemeClr val="bg1"/>
                </a:solidFill>
                <a:latin typeface="Arial" panose="020B0604020202020204" pitchFamily="34" charset="0"/>
                <a:cs typeface="Arial" panose="020B0604020202020204" pitchFamily="34" charset="0"/>
              </a:rPr>
              <a:t>AEF Convention – How to Ace an Inspection</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7899" y="2602651"/>
            <a:ext cx="2822944"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84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anim calcmode="lin" valueType="num">
                                      <p:cBhvr additive="base">
                                        <p:cTn id="1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pic>
        <p:nvPicPr>
          <p:cNvPr id="5" name="Picture 3" descr="C:\Users\cbrumfi\Desktop\10783 Circuit final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41" y="6202484"/>
            <a:ext cx="7729269" cy="545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3527" y="800309"/>
            <a:ext cx="8261498" cy="3539430"/>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t>How to Stay Audit Ready</a:t>
            </a:r>
          </a:p>
          <a:p>
            <a:endParaRPr lang="en-US" sz="2800" b="1" dirty="0" smtClean="0"/>
          </a:p>
          <a:p>
            <a:pPr marL="914400" lvl="1" indent="-457200">
              <a:buFont typeface="Wingdings" panose="05000000000000000000" pitchFamily="2" charset="2"/>
              <a:buChar char="§"/>
            </a:pPr>
            <a:r>
              <a:rPr lang="en-US" sz="2800" dirty="0" smtClean="0"/>
              <a:t>Always Be a “Good Actor”</a:t>
            </a:r>
          </a:p>
          <a:p>
            <a:pPr marL="914400" lvl="1" indent="-457200">
              <a:buFont typeface="Wingdings" panose="05000000000000000000" pitchFamily="2" charset="2"/>
              <a:buChar char="§"/>
            </a:pPr>
            <a:endParaRPr lang="en-US" sz="2800" dirty="0" smtClean="0"/>
          </a:p>
          <a:p>
            <a:pPr marL="914400" lvl="1" indent="-457200">
              <a:buFont typeface="Wingdings" panose="05000000000000000000" pitchFamily="2" charset="2"/>
              <a:buChar char="§"/>
            </a:pPr>
            <a:endParaRPr lang="en-US" sz="2800" dirty="0" smtClean="0"/>
          </a:p>
          <a:p>
            <a:pPr marL="914400" lvl="1" indent="-457200">
              <a:buFont typeface="Wingdings" panose="05000000000000000000" pitchFamily="2" charset="2"/>
              <a:buChar char="§"/>
            </a:pPr>
            <a:endParaRPr lang="en-US" sz="2800" dirty="0" smtClean="0"/>
          </a:p>
          <a:p>
            <a:pPr marL="914400" lvl="1" indent="-457200">
              <a:buFont typeface="Wingdings" panose="05000000000000000000" pitchFamily="2" charset="2"/>
              <a:buChar char="§"/>
            </a:pPr>
            <a:endParaRPr lang="en-US" sz="2800" dirty="0"/>
          </a:p>
          <a:p>
            <a:pPr marL="914400" lvl="1" indent="-457200">
              <a:buFont typeface="Wingdings" panose="05000000000000000000" pitchFamily="2" charset="2"/>
              <a:buChar char="§"/>
            </a:pPr>
            <a:endParaRPr lang="en-US" sz="2800" dirty="0" smtClean="0"/>
          </a:p>
        </p:txBody>
      </p:sp>
      <p:sp>
        <p:nvSpPr>
          <p:cNvPr id="6" name="Title 1"/>
          <p:cNvSpPr txBox="1">
            <a:spLocks/>
          </p:cNvSpPr>
          <p:nvPr/>
        </p:nvSpPr>
        <p:spPr>
          <a:xfrm>
            <a:off x="-1801" y="217006"/>
            <a:ext cx="7843212" cy="540773"/>
          </a:xfrm>
          <a:prstGeom prst="rect">
            <a:avLst/>
          </a:prstGeom>
          <a:solidFill>
            <a:srgbClr val="DE0025"/>
          </a:solidFill>
          <a:effectLst>
            <a:outerShdw blurRad="50800" dist="38100" dir="2700000" algn="tl" rotWithShape="0">
              <a:prstClr val="black">
                <a:alpha val="40000"/>
              </a:prstClr>
            </a:outerShdw>
          </a:effectLst>
        </p:spPr>
        <p:txBody>
          <a:bodyPr vert="horz" wrap="non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r>
              <a:rPr lang="en-US" sz="2400" dirty="0">
                <a:solidFill>
                  <a:schemeClr val="bg1"/>
                </a:solidFill>
                <a:latin typeface="Arial" panose="020B0604020202020204" pitchFamily="34" charset="0"/>
                <a:cs typeface="Arial" panose="020B0604020202020204" pitchFamily="34" charset="0"/>
              </a:rPr>
              <a:t>AEF Convention – How to Ace an Inspection</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575" y="2300288"/>
            <a:ext cx="451485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16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pic>
        <p:nvPicPr>
          <p:cNvPr id="5" name="Picture 3" descr="C:\Users\cbrumfi\Desktop\10783 Circuit final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41" y="6202484"/>
            <a:ext cx="7729269" cy="545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0995" y="789676"/>
            <a:ext cx="8261498" cy="3970318"/>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t>How to Stay Audit Ready</a:t>
            </a:r>
          </a:p>
          <a:p>
            <a:endParaRPr lang="en-US" sz="2800" b="1" dirty="0" smtClean="0"/>
          </a:p>
          <a:p>
            <a:pPr marL="914400" lvl="1" indent="-457200">
              <a:buFont typeface="Wingdings" panose="05000000000000000000" pitchFamily="2" charset="2"/>
              <a:buChar char="§"/>
            </a:pPr>
            <a:r>
              <a:rPr lang="en-US" sz="2800" dirty="0" smtClean="0"/>
              <a:t>Review the ADEQ Inspection Forms</a:t>
            </a:r>
          </a:p>
          <a:p>
            <a:pPr lvl="1"/>
            <a:endParaRPr lang="en-US" sz="2800" dirty="0" smtClean="0"/>
          </a:p>
          <a:p>
            <a:pPr marL="1371600" lvl="2" indent="-457200">
              <a:buFont typeface="Arial" panose="020B0604020202020204" pitchFamily="34" charset="0"/>
              <a:buChar char="•"/>
            </a:pPr>
            <a:r>
              <a:rPr lang="en-US" sz="2800" dirty="0" smtClean="0"/>
              <a:t>Compliance Evaluation Forms</a:t>
            </a:r>
          </a:p>
          <a:p>
            <a:pPr marL="1371600" lvl="2" indent="-457200">
              <a:buFont typeface="Arial" panose="020B0604020202020204" pitchFamily="34" charset="0"/>
              <a:buChar char="•"/>
            </a:pPr>
            <a:r>
              <a:rPr lang="en-US" sz="2800" dirty="0" smtClean="0"/>
              <a:t>Look at Previous Inspection Reports</a:t>
            </a:r>
          </a:p>
          <a:p>
            <a:pPr marL="1371600" lvl="2" indent="-457200">
              <a:buFont typeface="Arial" panose="020B0604020202020204" pitchFamily="34" charset="0"/>
              <a:buChar char="•"/>
            </a:pPr>
            <a:r>
              <a:rPr lang="en-US" sz="2800" dirty="0" smtClean="0"/>
              <a:t>Look at other Inspection Reports on ADEQ Website</a:t>
            </a:r>
            <a:r>
              <a:rPr lang="en-US" sz="2800" dirty="0"/>
              <a:t>	</a:t>
            </a:r>
            <a:r>
              <a:rPr lang="en-US" sz="2800" dirty="0" smtClean="0"/>
              <a:t>	</a:t>
            </a:r>
            <a:endParaRPr lang="en-US" sz="2800" dirty="0"/>
          </a:p>
          <a:p>
            <a:pPr marL="914400" lvl="1" indent="-457200">
              <a:buFont typeface="Wingdings" panose="05000000000000000000" pitchFamily="2" charset="2"/>
              <a:buChar char="§"/>
            </a:pPr>
            <a:endParaRPr lang="en-US" sz="2800" dirty="0" smtClean="0"/>
          </a:p>
        </p:txBody>
      </p:sp>
      <p:sp>
        <p:nvSpPr>
          <p:cNvPr id="6" name="Title 1"/>
          <p:cNvSpPr txBox="1">
            <a:spLocks/>
          </p:cNvSpPr>
          <p:nvPr/>
        </p:nvSpPr>
        <p:spPr>
          <a:xfrm>
            <a:off x="-1801" y="217006"/>
            <a:ext cx="7843212" cy="540773"/>
          </a:xfrm>
          <a:prstGeom prst="rect">
            <a:avLst/>
          </a:prstGeom>
          <a:solidFill>
            <a:srgbClr val="DE0025"/>
          </a:solidFill>
          <a:effectLst>
            <a:outerShdw blurRad="50800" dist="38100" dir="2700000" algn="tl" rotWithShape="0">
              <a:prstClr val="black">
                <a:alpha val="40000"/>
              </a:prstClr>
            </a:outerShdw>
          </a:effectLst>
        </p:spPr>
        <p:txBody>
          <a:bodyPr vert="horz" wrap="non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r>
              <a:rPr lang="en-US" sz="2400" dirty="0">
                <a:solidFill>
                  <a:schemeClr val="bg1"/>
                </a:solidFill>
                <a:latin typeface="Arial" panose="020B0604020202020204" pitchFamily="34" charset="0"/>
                <a:cs typeface="Arial" panose="020B0604020202020204" pitchFamily="34" charset="0"/>
              </a:rPr>
              <a:t>AEF Convention – How to Ace an Inspection</a:t>
            </a:r>
          </a:p>
        </p:txBody>
      </p:sp>
    </p:spTree>
    <p:extLst>
      <p:ext uri="{BB962C8B-B14F-4D97-AF65-F5344CB8AC3E}">
        <p14:creationId xmlns:p14="http://schemas.microsoft.com/office/powerpoint/2010/main" val="225743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pic>
        <p:nvPicPr>
          <p:cNvPr id="5" name="Picture 3" descr="C:\Users\cbrumfi\Desktop\10783 Circuit final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41" y="6202484"/>
            <a:ext cx="7729269" cy="545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0995" y="789676"/>
            <a:ext cx="8261498" cy="6555641"/>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t>How to Stay Audit Ready</a:t>
            </a:r>
          </a:p>
          <a:p>
            <a:endParaRPr lang="en-US" sz="2800" b="1" dirty="0" smtClean="0"/>
          </a:p>
          <a:p>
            <a:pPr marL="914400" lvl="1" indent="-457200">
              <a:buFont typeface="Wingdings" panose="05000000000000000000" pitchFamily="2" charset="2"/>
              <a:buChar char="§"/>
            </a:pPr>
            <a:r>
              <a:rPr lang="en-US" sz="2800" dirty="0" smtClean="0"/>
              <a:t>Know the Inspection Evaluation Areas</a:t>
            </a:r>
          </a:p>
          <a:p>
            <a:pPr marL="1371600" lvl="2" indent="-457200">
              <a:buFont typeface="Arial" panose="020B0604020202020204" pitchFamily="34" charset="0"/>
              <a:buChar char="•"/>
            </a:pPr>
            <a:r>
              <a:rPr lang="en-US" sz="2800" dirty="0" smtClean="0"/>
              <a:t>Permit</a:t>
            </a:r>
          </a:p>
          <a:p>
            <a:pPr marL="1371600" lvl="2" indent="-457200">
              <a:buFont typeface="Arial" panose="020B0604020202020204" pitchFamily="34" charset="0"/>
              <a:buChar char="•"/>
            </a:pPr>
            <a:r>
              <a:rPr lang="en-US" sz="2800" dirty="0" smtClean="0"/>
              <a:t>Records/Reports</a:t>
            </a:r>
          </a:p>
          <a:p>
            <a:pPr marL="1371600" lvl="2" indent="-457200">
              <a:buFont typeface="Arial" panose="020B0604020202020204" pitchFamily="34" charset="0"/>
              <a:buChar char="•"/>
            </a:pPr>
            <a:r>
              <a:rPr lang="en-US" sz="2800" dirty="0" smtClean="0"/>
              <a:t>Operation &amp; Maintenance</a:t>
            </a:r>
          </a:p>
          <a:p>
            <a:pPr marL="1371600" lvl="2" indent="-457200">
              <a:buFont typeface="Arial" panose="020B0604020202020204" pitchFamily="34" charset="0"/>
              <a:buChar char="•"/>
            </a:pPr>
            <a:r>
              <a:rPr lang="en-US" sz="2800" dirty="0" smtClean="0"/>
              <a:t>Sampling</a:t>
            </a:r>
          </a:p>
          <a:p>
            <a:pPr marL="1371600" lvl="2" indent="-457200">
              <a:buFont typeface="Arial" panose="020B0604020202020204" pitchFamily="34" charset="0"/>
              <a:buChar char="•"/>
            </a:pPr>
            <a:r>
              <a:rPr lang="en-US" sz="2800" dirty="0" smtClean="0"/>
              <a:t>Flow Measurement</a:t>
            </a:r>
          </a:p>
          <a:p>
            <a:pPr marL="1371600" lvl="2" indent="-457200">
              <a:buFont typeface="Arial" panose="020B0604020202020204" pitchFamily="34" charset="0"/>
              <a:buChar char="•"/>
            </a:pPr>
            <a:r>
              <a:rPr lang="en-US" sz="2800" dirty="0" smtClean="0"/>
              <a:t>Laboratory</a:t>
            </a:r>
          </a:p>
          <a:p>
            <a:pPr marL="1371600" lvl="2" indent="-457200">
              <a:buFont typeface="Arial" panose="020B0604020202020204" pitchFamily="34" charset="0"/>
              <a:buChar char="•"/>
            </a:pPr>
            <a:r>
              <a:rPr lang="en-US" sz="2800" dirty="0" smtClean="0"/>
              <a:t>Effluent/Receiving Waters</a:t>
            </a:r>
          </a:p>
          <a:p>
            <a:pPr marL="1371600" lvl="2" indent="-457200">
              <a:buFont typeface="Arial" panose="020B0604020202020204" pitchFamily="34" charset="0"/>
              <a:buChar char="•"/>
            </a:pPr>
            <a:r>
              <a:rPr lang="en-US" sz="2800" dirty="0" smtClean="0"/>
              <a:t>Sludge Handling/Disposal</a:t>
            </a:r>
          </a:p>
          <a:p>
            <a:pPr marL="1371600" lvl="2" indent="-457200">
              <a:buFont typeface="Arial" panose="020B0604020202020204" pitchFamily="34" charset="0"/>
              <a:buChar char="•"/>
            </a:pPr>
            <a:r>
              <a:rPr lang="en-US" sz="2800" dirty="0" smtClean="0"/>
              <a:t>Facility Site Review</a:t>
            </a:r>
          </a:p>
          <a:p>
            <a:pPr marL="914400" lvl="1" indent="-457200">
              <a:buFont typeface="Wingdings" panose="05000000000000000000" pitchFamily="2" charset="2"/>
              <a:buChar char="§"/>
            </a:pPr>
            <a:endParaRPr lang="en-US" sz="2800" dirty="0" smtClean="0"/>
          </a:p>
          <a:p>
            <a:pPr marL="914400" lvl="1" indent="-457200">
              <a:buFont typeface="Wingdings" panose="05000000000000000000" pitchFamily="2" charset="2"/>
              <a:buChar char="§"/>
            </a:pPr>
            <a:endParaRPr lang="en-US" sz="2800" dirty="0"/>
          </a:p>
          <a:p>
            <a:pPr marL="914400" lvl="1" indent="-457200">
              <a:buFont typeface="Wingdings" panose="05000000000000000000" pitchFamily="2" charset="2"/>
              <a:buChar char="§"/>
            </a:pPr>
            <a:endParaRPr lang="en-US" sz="2800" dirty="0" smtClean="0"/>
          </a:p>
        </p:txBody>
      </p:sp>
      <p:sp>
        <p:nvSpPr>
          <p:cNvPr id="6" name="Title 1"/>
          <p:cNvSpPr txBox="1">
            <a:spLocks/>
          </p:cNvSpPr>
          <p:nvPr/>
        </p:nvSpPr>
        <p:spPr>
          <a:xfrm>
            <a:off x="-1801" y="217006"/>
            <a:ext cx="7843212" cy="540773"/>
          </a:xfrm>
          <a:prstGeom prst="rect">
            <a:avLst/>
          </a:prstGeom>
          <a:solidFill>
            <a:srgbClr val="DE0025"/>
          </a:solidFill>
          <a:effectLst>
            <a:outerShdw blurRad="50800" dist="38100" dir="2700000" algn="tl" rotWithShape="0">
              <a:prstClr val="black">
                <a:alpha val="40000"/>
              </a:prstClr>
            </a:outerShdw>
          </a:effectLst>
        </p:spPr>
        <p:txBody>
          <a:bodyPr vert="horz" wrap="non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r>
              <a:rPr lang="en-US" sz="2400" dirty="0">
                <a:solidFill>
                  <a:schemeClr val="bg1"/>
                </a:solidFill>
                <a:latin typeface="Arial" panose="020B0604020202020204" pitchFamily="34" charset="0"/>
                <a:cs typeface="Arial" panose="020B0604020202020204" pitchFamily="34" charset="0"/>
              </a:rPr>
              <a:t>AEF Convention – How to Ace an Inspection</a:t>
            </a:r>
          </a:p>
        </p:txBody>
      </p:sp>
    </p:spTree>
    <p:extLst>
      <p:ext uri="{BB962C8B-B14F-4D97-AF65-F5344CB8AC3E}">
        <p14:creationId xmlns:p14="http://schemas.microsoft.com/office/powerpoint/2010/main" val="378977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pic>
        <p:nvPicPr>
          <p:cNvPr id="5" name="Picture 3" descr="C:\Users\cbrumfi\Desktop\10783 Circuit final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41" y="6202484"/>
            <a:ext cx="7729269" cy="545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0995" y="789676"/>
            <a:ext cx="8261498" cy="3970318"/>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t>How to Stay Audit Ready</a:t>
            </a:r>
          </a:p>
          <a:p>
            <a:endParaRPr lang="en-US" sz="2800" b="1" dirty="0" smtClean="0"/>
          </a:p>
          <a:p>
            <a:pPr marL="914400" lvl="1" indent="-457200">
              <a:buFont typeface="Wingdings" panose="05000000000000000000" pitchFamily="2" charset="2"/>
              <a:buChar char="§"/>
            </a:pPr>
            <a:r>
              <a:rPr lang="en-US" sz="2800" dirty="0" smtClean="0"/>
              <a:t>Know the Details</a:t>
            </a:r>
          </a:p>
          <a:p>
            <a:pPr marL="1371600" lvl="2" indent="-457200">
              <a:buFont typeface="Arial" panose="020B0604020202020204" pitchFamily="34" charset="0"/>
              <a:buChar char="•"/>
            </a:pPr>
            <a:r>
              <a:rPr lang="en-US" sz="2800" dirty="0" smtClean="0"/>
              <a:t>NPDES Industrial</a:t>
            </a:r>
          </a:p>
          <a:p>
            <a:pPr marL="1371600" lvl="2" indent="-457200">
              <a:buFont typeface="Arial" panose="020B0604020202020204" pitchFamily="34" charset="0"/>
              <a:buChar char="•"/>
            </a:pPr>
            <a:r>
              <a:rPr lang="en-US" sz="2800" dirty="0" smtClean="0"/>
              <a:t>NPDES </a:t>
            </a:r>
            <a:r>
              <a:rPr lang="en-US" sz="2800" dirty="0" err="1" smtClean="0"/>
              <a:t>Stormwater</a:t>
            </a:r>
            <a:endParaRPr lang="en-US" sz="2800" dirty="0" smtClean="0"/>
          </a:p>
          <a:p>
            <a:pPr marL="1371600" lvl="2" indent="-457200">
              <a:buFont typeface="Arial" panose="020B0604020202020204" pitchFamily="34" charset="0"/>
              <a:buChar char="•"/>
            </a:pPr>
            <a:r>
              <a:rPr lang="en-US" sz="2800" dirty="0" smtClean="0"/>
              <a:t>Construction </a:t>
            </a:r>
            <a:r>
              <a:rPr lang="en-US" sz="2800" dirty="0" err="1" smtClean="0"/>
              <a:t>Stormwater</a:t>
            </a:r>
            <a:r>
              <a:rPr lang="en-US" sz="2800" dirty="0" smtClean="0"/>
              <a:t>		</a:t>
            </a:r>
          </a:p>
          <a:p>
            <a:pPr marL="914400" lvl="1" indent="-457200">
              <a:buFont typeface="Wingdings" panose="05000000000000000000" pitchFamily="2" charset="2"/>
              <a:buChar char="§"/>
            </a:pPr>
            <a:endParaRPr lang="en-US" sz="2800" dirty="0" smtClean="0"/>
          </a:p>
          <a:p>
            <a:pPr marL="914400" lvl="1" indent="-457200">
              <a:buFont typeface="Wingdings" panose="05000000000000000000" pitchFamily="2" charset="2"/>
              <a:buChar char="§"/>
            </a:pPr>
            <a:endParaRPr lang="en-US" sz="2800" dirty="0"/>
          </a:p>
          <a:p>
            <a:pPr marL="914400" lvl="1" indent="-457200">
              <a:buFont typeface="Wingdings" panose="05000000000000000000" pitchFamily="2" charset="2"/>
              <a:buChar char="§"/>
            </a:pPr>
            <a:endParaRPr lang="en-US" sz="2800" dirty="0" smtClean="0"/>
          </a:p>
        </p:txBody>
      </p:sp>
      <p:sp>
        <p:nvSpPr>
          <p:cNvPr id="6" name="Title 1"/>
          <p:cNvSpPr txBox="1">
            <a:spLocks/>
          </p:cNvSpPr>
          <p:nvPr/>
        </p:nvSpPr>
        <p:spPr>
          <a:xfrm>
            <a:off x="-1801" y="217006"/>
            <a:ext cx="7843212" cy="540773"/>
          </a:xfrm>
          <a:prstGeom prst="rect">
            <a:avLst/>
          </a:prstGeom>
          <a:solidFill>
            <a:srgbClr val="DE0025"/>
          </a:solidFill>
          <a:effectLst>
            <a:outerShdw blurRad="50800" dist="38100" dir="2700000" algn="tl" rotWithShape="0">
              <a:prstClr val="black">
                <a:alpha val="40000"/>
              </a:prstClr>
            </a:outerShdw>
          </a:effectLst>
        </p:spPr>
        <p:txBody>
          <a:bodyPr vert="horz" wrap="non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r>
              <a:rPr lang="en-US" sz="2400" dirty="0">
                <a:solidFill>
                  <a:schemeClr val="bg1"/>
                </a:solidFill>
                <a:latin typeface="Arial" panose="020B0604020202020204" pitchFamily="34" charset="0"/>
                <a:cs typeface="Arial" panose="020B0604020202020204" pitchFamily="34" charset="0"/>
              </a:rPr>
              <a:t>AEF Convention – How to Ace an Inspection</a:t>
            </a:r>
          </a:p>
        </p:txBody>
      </p:sp>
    </p:spTree>
    <p:extLst>
      <p:ext uri="{BB962C8B-B14F-4D97-AF65-F5344CB8AC3E}">
        <p14:creationId xmlns:p14="http://schemas.microsoft.com/office/powerpoint/2010/main" val="16399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pic>
        <p:nvPicPr>
          <p:cNvPr id="5" name="Picture 3" descr="C:\Users\cbrumfi\Desktop\10783 Circuit final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41" y="6202484"/>
            <a:ext cx="7729269" cy="545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0995" y="789676"/>
            <a:ext cx="8261498" cy="6678751"/>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t>How to Stay Audit Ready</a:t>
            </a:r>
          </a:p>
          <a:p>
            <a:endParaRPr lang="en-US" sz="2800" b="1" dirty="0" smtClean="0"/>
          </a:p>
          <a:p>
            <a:pPr marL="914400" lvl="1" indent="-457200">
              <a:buFont typeface="Wingdings" panose="05000000000000000000" pitchFamily="2" charset="2"/>
              <a:buChar char="§"/>
            </a:pPr>
            <a:r>
              <a:rPr lang="en-US" sz="2800" dirty="0" smtClean="0"/>
              <a:t>Know the Details: NPDES Industrial </a:t>
            </a:r>
          </a:p>
          <a:p>
            <a:pPr marL="1371600" lvl="2" indent="-457200">
              <a:buFont typeface="Arial" panose="020B0604020202020204" pitchFamily="34" charset="0"/>
              <a:buChar char="•"/>
            </a:pPr>
            <a:r>
              <a:rPr lang="en-US" sz="2000" dirty="0"/>
              <a:t>Analytical Results Consistent with the results on the DMRs</a:t>
            </a:r>
            <a:r>
              <a:rPr lang="en-US" sz="2000" dirty="0" smtClean="0"/>
              <a:t>?</a:t>
            </a:r>
          </a:p>
          <a:p>
            <a:pPr marL="1371600" lvl="2" indent="-457200">
              <a:buFont typeface="Arial" panose="020B0604020202020204" pitchFamily="34" charset="0"/>
              <a:buChar char="•"/>
            </a:pPr>
            <a:r>
              <a:rPr lang="en-US" sz="2000" dirty="0" smtClean="0"/>
              <a:t>Results of Calibrations?</a:t>
            </a:r>
          </a:p>
          <a:p>
            <a:pPr marL="1371600" lvl="2" indent="-457200">
              <a:buFont typeface="Arial" panose="020B0604020202020204" pitchFamily="34" charset="0"/>
              <a:buChar char="•"/>
            </a:pPr>
            <a:r>
              <a:rPr lang="en-US" sz="2000" dirty="0" smtClean="0"/>
              <a:t>Effluent Loadings Calculations are accurate?</a:t>
            </a:r>
          </a:p>
          <a:p>
            <a:pPr marL="1371600" lvl="2" indent="-457200">
              <a:buFont typeface="Arial" panose="020B0604020202020204" pitchFamily="34" charset="0"/>
              <a:buChar char="•"/>
            </a:pPr>
            <a:r>
              <a:rPr lang="en-US" sz="2000" dirty="0" smtClean="0"/>
              <a:t>Tracking Bypasses and Overflows?</a:t>
            </a:r>
          </a:p>
          <a:p>
            <a:pPr marL="1371600" lvl="2" indent="-457200">
              <a:buFont typeface="Arial" panose="020B0604020202020204" pitchFamily="34" charset="0"/>
              <a:buChar char="•"/>
            </a:pPr>
            <a:r>
              <a:rPr lang="en-US" sz="2000" dirty="0" smtClean="0"/>
              <a:t>Reporting Additional Monitoring?</a:t>
            </a:r>
          </a:p>
          <a:p>
            <a:pPr marL="1371600" lvl="2" indent="-457200">
              <a:buFont typeface="Arial" panose="020B0604020202020204" pitchFamily="34" charset="0"/>
              <a:buChar char="•"/>
            </a:pPr>
            <a:r>
              <a:rPr lang="en-US" sz="2000" dirty="0" smtClean="0"/>
              <a:t>All Flow Being Monitored and Instrumentation Calibrated?</a:t>
            </a:r>
          </a:p>
          <a:p>
            <a:pPr marL="1371600" lvl="2" indent="-457200">
              <a:buFont typeface="Arial" panose="020B0604020202020204" pitchFamily="34" charset="0"/>
              <a:buChar char="•"/>
            </a:pPr>
            <a:r>
              <a:rPr lang="en-US" sz="2000" dirty="0" smtClean="0"/>
              <a:t>Laboratory QA/QC Adequate and Accurate? (Lab Audit)</a:t>
            </a:r>
          </a:p>
          <a:p>
            <a:pPr marL="1371600" lvl="2" indent="-457200">
              <a:buFont typeface="Arial" panose="020B0604020202020204" pitchFamily="34" charset="0"/>
              <a:buChar char="•"/>
            </a:pPr>
            <a:r>
              <a:rPr lang="en-US" sz="2000" dirty="0" smtClean="0"/>
              <a:t>Sludge/Solids Management and Removal Documented?</a:t>
            </a:r>
          </a:p>
          <a:p>
            <a:pPr marL="1371600" lvl="2" indent="-457200">
              <a:buFont typeface="Arial" panose="020B0604020202020204" pitchFamily="34" charset="0"/>
              <a:buChar char="•"/>
            </a:pPr>
            <a:r>
              <a:rPr lang="en-US" sz="2000" dirty="0" smtClean="0"/>
              <a:t>Flow Proportioned Samples Collected as Necessary?</a:t>
            </a:r>
          </a:p>
          <a:p>
            <a:pPr marL="1371600" lvl="2" indent="-457200">
              <a:buFont typeface="Arial" panose="020B0604020202020204" pitchFamily="34" charset="0"/>
              <a:buChar char="•"/>
            </a:pPr>
            <a:r>
              <a:rPr lang="en-US" sz="2000" dirty="0" smtClean="0"/>
              <a:t>Appropriate Notifications Made When Violations  Occur?</a:t>
            </a:r>
          </a:p>
          <a:p>
            <a:pPr lvl="2"/>
            <a:endParaRPr lang="en-US" sz="2000" dirty="0" smtClean="0"/>
          </a:p>
          <a:p>
            <a:pPr marL="1371600" lvl="2" indent="-457200">
              <a:buFont typeface="Arial" panose="020B0604020202020204" pitchFamily="34" charset="0"/>
              <a:buChar char="•"/>
            </a:pPr>
            <a:endParaRPr lang="en-US" sz="2000" dirty="0" smtClean="0"/>
          </a:p>
          <a:p>
            <a:pPr marL="1371600" lvl="2" indent="-457200">
              <a:buFont typeface="Arial" panose="020B0604020202020204" pitchFamily="34" charset="0"/>
              <a:buChar char="•"/>
            </a:pPr>
            <a:endParaRPr lang="en-US" sz="2000" dirty="0"/>
          </a:p>
          <a:p>
            <a:pPr marL="914400" lvl="1" indent="-457200">
              <a:buFont typeface="Wingdings" panose="05000000000000000000" pitchFamily="2" charset="2"/>
              <a:buChar char="§"/>
            </a:pPr>
            <a:endParaRPr lang="en-US" sz="2800" dirty="0" smtClean="0"/>
          </a:p>
          <a:p>
            <a:pPr marL="914400" lvl="1" indent="-457200">
              <a:buFont typeface="Wingdings" panose="05000000000000000000" pitchFamily="2" charset="2"/>
              <a:buChar char="§"/>
            </a:pPr>
            <a:endParaRPr lang="en-US" sz="2800" dirty="0"/>
          </a:p>
          <a:p>
            <a:pPr marL="914400" lvl="1" indent="-457200">
              <a:buFont typeface="Wingdings" panose="05000000000000000000" pitchFamily="2" charset="2"/>
              <a:buChar char="§"/>
            </a:pPr>
            <a:endParaRPr lang="en-US" sz="2800" dirty="0" smtClean="0"/>
          </a:p>
        </p:txBody>
      </p:sp>
      <p:sp>
        <p:nvSpPr>
          <p:cNvPr id="6" name="Title 1"/>
          <p:cNvSpPr txBox="1">
            <a:spLocks/>
          </p:cNvSpPr>
          <p:nvPr/>
        </p:nvSpPr>
        <p:spPr>
          <a:xfrm>
            <a:off x="-1801" y="217006"/>
            <a:ext cx="7843212" cy="540773"/>
          </a:xfrm>
          <a:prstGeom prst="rect">
            <a:avLst/>
          </a:prstGeom>
          <a:solidFill>
            <a:srgbClr val="DE0025"/>
          </a:solidFill>
          <a:effectLst>
            <a:outerShdw blurRad="50800" dist="38100" dir="2700000" algn="tl" rotWithShape="0">
              <a:prstClr val="black">
                <a:alpha val="40000"/>
              </a:prstClr>
            </a:outerShdw>
          </a:effectLst>
        </p:spPr>
        <p:txBody>
          <a:bodyPr vert="horz" wrap="non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r>
              <a:rPr lang="en-US" sz="2400" dirty="0">
                <a:solidFill>
                  <a:schemeClr val="bg1"/>
                </a:solidFill>
                <a:latin typeface="Arial" panose="020B0604020202020204" pitchFamily="34" charset="0"/>
                <a:cs typeface="Arial" panose="020B0604020202020204" pitchFamily="34" charset="0"/>
              </a:rPr>
              <a:t>AEF Convention – How to Ace an Inspection</a:t>
            </a:r>
          </a:p>
        </p:txBody>
      </p:sp>
    </p:spTree>
    <p:extLst>
      <p:ext uri="{BB962C8B-B14F-4D97-AF65-F5344CB8AC3E}">
        <p14:creationId xmlns:p14="http://schemas.microsoft.com/office/powerpoint/2010/main" val="136651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 calcmode="lin" valueType="num">
                                      <p:cBhvr additive="base">
                                        <p:cTn id="6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pic>
        <p:nvPicPr>
          <p:cNvPr id="5" name="Picture 3" descr="C:\Users\cbrumfi\Desktop\10783 Circuit final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41" y="6202484"/>
            <a:ext cx="7729269" cy="545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0995" y="789676"/>
            <a:ext cx="8261498" cy="7294305"/>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t>How to Stay Audit Ready</a:t>
            </a:r>
          </a:p>
          <a:p>
            <a:endParaRPr lang="en-US" sz="2800" b="1" dirty="0" smtClean="0"/>
          </a:p>
          <a:p>
            <a:pPr marL="914400" lvl="1" indent="-457200">
              <a:buFont typeface="Wingdings" panose="05000000000000000000" pitchFamily="2" charset="2"/>
              <a:buChar char="§"/>
            </a:pPr>
            <a:r>
              <a:rPr lang="en-US" sz="2800" dirty="0" smtClean="0"/>
              <a:t>Know the Details: NPDES </a:t>
            </a:r>
            <a:r>
              <a:rPr lang="en-US" sz="2800" dirty="0" err="1" smtClean="0"/>
              <a:t>Stormwater</a:t>
            </a:r>
            <a:endParaRPr lang="en-US" sz="2800" dirty="0" smtClean="0"/>
          </a:p>
          <a:p>
            <a:pPr marL="1371600" lvl="2" indent="-457200">
              <a:buFont typeface="Arial" panose="020B0604020202020204" pitchFamily="34" charset="0"/>
              <a:buChar char="•"/>
            </a:pPr>
            <a:r>
              <a:rPr lang="en-US" sz="2000" dirty="0" smtClean="0"/>
              <a:t>Has the SWPPP Been Properly Updated?</a:t>
            </a:r>
          </a:p>
          <a:p>
            <a:pPr marL="1371600" lvl="2" indent="-457200">
              <a:buFont typeface="Arial" panose="020B0604020202020204" pitchFamily="34" charset="0"/>
              <a:buChar char="•"/>
            </a:pPr>
            <a:r>
              <a:rPr lang="en-US" sz="2000" dirty="0" smtClean="0"/>
              <a:t>Do the Pollution Prevention Team Members Have Responsibilities?</a:t>
            </a:r>
          </a:p>
          <a:p>
            <a:pPr marL="1371600" lvl="2" indent="-457200">
              <a:buFont typeface="Arial" panose="020B0604020202020204" pitchFamily="34" charset="0"/>
              <a:buChar char="•"/>
            </a:pPr>
            <a:r>
              <a:rPr lang="en-US" sz="2000" dirty="0" smtClean="0"/>
              <a:t>Does the Facility Map Show the Size of the Property in Acres?</a:t>
            </a:r>
          </a:p>
          <a:p>
            <a:pPr marL="1371600" lvl="2" indent="-457200">
              <a:buFont typeface="Arial" panose="020B0604020202020204" pitchFamily="34" charset="0"/>
              <a:buChar char="•"/>
            </a:pPr>
            <a:r>
              <a:rPr lang="en-US" sz="2000" dirty="0" smtClean="0"/>
              <a:t>Does the Map Show Receiving Waters in the Vicinity ?</a:t>
            </a:r>
          </a:p>
          <a:p>
            <a:pPr marL="1371600" lvl="2" indent="-457200">
              <a:buFont typeface="Arial" panose="020B0604020202020204" pitchFamily="34" charset="0"/>
              <a:buChar char="•"/>
            </a:pPr>
            <a:r>
              <a:rPr lang="en-US" sz="2000" dirty="0" smtClean="0"/>
              <a:t>Locations of Sources of Run-on to the Site?</a:t>
            </a:r>
          </a:p>
          <a:p>
            <a:pPr marL="1371600" lvl="2" indent="-457200">
              <a:buFont typeface="Arial" panose="020B0604020202020204" pitchFamily="34" charset="0"/>
              <a:buChar char="•"/>
            </a:pPr>
            <a:r>
              <a:rPr lang="en-US" sz="2000" dirty="0" smtClean="0"/>
              <a:t>Non-Storm Water Discharge Certification?</a:t>
            </a:r>
          </a:p>
          <a:p>
            <a:pPr marL="1371600" lvl="2" indent="-457200">
              <a:buFont typeface="Arial" panose="020B0604020202020204" pitchFamily="34" charset="0"/>
              <a:buChar char="•"/>
            </a:pPr>
            <a:r>
              <a:rPr lang="en-US" sz="2000" dirty="0" smtClean="0"/>
              <a:t>Employee Training Records Up to Date?</a:t>
            </a:r>
          </a:p>
          <a:p>
            <a:pPr marL="1371600" lvl="2" indent="-457200">
              <a:buFont typeface="Arial" panose="020B0604020202020204" pitchFamily="34" charset="0"/>
              <a:buChar char="•"/>
            </a:pPr>
            <a:r>
              <a:rPr lang="en-US" sz="2000" dirty="0" smtClean="0"/>
              <a:t>Inspections, Sampling and SWAR Being Conducted?</a:t>
            </a:r>
          </a:p>
          <a:p>
            <a:pPr marL="1371600" lvl="2" indent="-457200">
              <a:buFont typeface="Arial" panose="020B0604020202020204" pitchFamily="34" charset="0"/>
              <a:buChar char="•"/>
            </a:pPr>
            <a:r>
              <a:rPr lang="en-US" sz="2000" dirty="0" err="1" smtClean="0"/>
              <a:t>Stormwater</a:t>
            </a:r>
            <a:r>
              <a:rPr lang="en-US" sz="2000" dirty="0" smtClean="0"/>
              <a:t> Discharge to a 303(d) or TMDL Stream?</a:t>
            </a:r>
          </a:p>
          <a:p>
            <a:pPr marL="1371600" lvl="2" indent="-457200">
              <a:buFont typeface="Arial" panose="020B0604020202020204" pitchFamily="34" charset="0"/>
              <a:buChar char="•"/>
            </a:pPr>
            <a:r>
              <a:rPr lang="en-US" sz="2000" dirty="0" smtClean="0"/>
              <a:t>Is the SWPPP Signed and Certified?</a:t>
            </a:r>
          </a:p>
          <a:p>
            <a:pPr marL="1371600" lvl="2" indent="-457200">
              <a:buFont typeface="Arial" panose="020B0604020202020204" pitchFamily="34" charset="0"/>
              <a:buChar char="•"/>
            </a:pPr>
            <a:r>
              <a:rPr lang="en-US" sz="2000" dirty="0" smtClean="0"/>
              <a:t>Benchmark Exceedances Documented? (CAP?)</a:t>
            </a:r>
          </a:p>
          <a:p>
            <a:pPr lvl="2"/>
            <a:endParaRPr lang="en-US" sz="2000" dirty="0" smtClean="0"/>
          </a:p>
          <a:p>
            <a:pPr marL="1371600" lvl="2" indent="-457200">
              <a:buFont typeface="Arial" panose="020B0604020202020204" pitchFamily="34" charset="0"/>
              <a:buChar char="•"/>
            </a:pPr>
            <a:endParaRPr lang="en-US" sz="2000" dirty="0" smtClean="0"/>
          </a:p>
          <a:p>
            <a:pPr marL="1371600" lvl="2" indent="-457200">
              <a:buFont typeface="Arial" panose="020B0604020202020204" pitchFamily="34" charset="0"/>
              <a:buChar char="•"/>
            </a:pPr>
            <a:endParaRPr lang="en-US" sz="2000" dirty="0"/>
          </a:p>
          <a:p>
            <a:pPr marL="914400" lvl="1" indent="-457200">
              <a:buFont typeface="Wingdings" panose="05000000000000000000" pitchFamily="2" charset="2"/>
              <a:buChar char="§"/>
            </a:pPr>
            <a:endParaRPr lang="en-US" sz="2800" dirty="0" smtClean="0"/>
          </a:p>
          <a:p>
            <a:pPr marL="914400" lvl="1" indent="-457200">
              <a:buFont typeface="Wingdings" panose="05000000000000000000" pitchFamily="2" charset="2"/>
              <a:buChar char="§"/>
            </a:pPr>
            <a:endParaRPr lang="en-US" sz="2800" dirty="0"/>
          </a:p>
          <a:p>
            <a:pPr marL="914400" lvl="1" indent="-457200">
              <a:buFont typeface="Wingdings" panose="05000000000000000000" pitchFamily="2" charset="2"/>
              <a:buChar char="§"/>
            </a:pPr>
            <a:endParaRPr lang="en-US" sz="2800" dirty="0" smtClean="0"/>
          </a:p>
        </p:txBody>
      </p:sp>
      <p:sp>
        <p:nvSpPr>
          <p:cNvPr id="6" name="Title 1"/>
          <p:cNvSpPr txBox="1">
            <a:spLocks/>
          </p:cNvSpPr>
          <p:nvPr/>
        </p:nvSpPr>
        <p:spPr>
          <a:xfrm>
            <a:off x="-1801" y="217006"/>
            <a:ext cx="7843212" cy="540773"/>
          </a:xfrm>
          <a:prstGeom prst="rect">
            <a:avLst/>
          </a:prstGeom>
          <a:solidFill>
            <a:srgbClr val="DE0025"/>
          </a:solidFill>
          <a:effectLst>
            <a:outerShdw blurRad="50800" dist="38100" dir="2700000" algn="tl" rotWithShape="0">
              <a:prstClr val="black">
                <a:alpha val="40000"/>
              </a:prstClr>
            </a:outerShdw>
          </a:effectLst>
        </p:spPr>
        <p:txBody>
          <a:bodyPr vert="horz" wrap="non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r>
              <a:rPr lang="en-US" sz="2400" dirty="0">
                <a:solidFill>
                  <a:schemeClr val="bg1"/>
                </a:solidFill>
                <a:latin typeface="Arial" panose="020B0604020202020204" pitchFamily="34" charset="0"/>
                <a:cs typeface="Arial" panose="020B0604020202020204" pitchFamily="34" charset="0"/>
              </a:rPr>
              <a:t>AEF Convention – How to Ace an Inspection</a:t>
            </a:r>
          </a:p>
        </p:txBody>
      </p:sp>
    </p:spTree>
    <p:extLst>
      <p:ext uri="{BB962C8B-B14F-4D97-AF65-F5344CB8AC3E}">
        <p14:creationId xmlns:p14="http://schemas.microsoft.com/office/powerpoint/2010/main" val="372736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 calcmode="lin" valueType="num">
                                      <p:cBhvr additive="base">
                                        <p:cTn id="6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13" end="13"/>
                                            </p:txEl>
                                          </p:spTgt>
                                        </p:tgtEl>
                                        <p:attrNameLst>
                                          <p:attrName>style.visibility</p:attrName>
                                        </p:attrNameLst>
                                      </p:cBhvr>
                                      <p:to>
                                        <p:strVal val="visible"/>
                                      </p:to>
                                    </p:set>
                                    <p:anim calcmode="lin" valueType="num">
                                      <p:cBhvr additive="base">
                                        <p:cTn id="7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pic>
        <p:nvPicPr>
          <p:cNvPr id="5" name="Picture 3" descr="C:\Users\cbrumfi\Desktop\10783 Circuit final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41" y="6202484"/>
            <a:ext cx="7729269" cy="545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0995" y="789676"/>
            <a:ext cx="8261498" cy="5447645"/>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t>How to Stay Audit Ready</a:t>
            </a:r>
          </a:p>
          <a:p>
            <a:endParaRPr lang="en-US" sz="2800" b="1" dirty="0" smtClean="0"/>
          </a:p>
          <a:p>
            <a:pPr marL="914400" lvl="1" indent="-457200">
              <a:buFont typeface="Wingdings" panose="05000000000000000000" pitchFamily="2" charset="2"/>
              <a:buChar char="§"/>
            </a:pPr>
            <a:r>
              <a:rPr lang="en-US" sz="2800" dirty="0" smtClean="0"/>
              <a:t>Know the Details: Construction </a:t>
            </a:r>
            <a:r>
              <a:rPr lang="en-US" sz="2800" dirty="0" err="1" smtClean="0"/>
              <a:t>Stormwater</a:t>
            </a:r>
            <a:endParaRPr lang="en-US" sz="2800" dirty="0" smtClean="0"/>
          </a:p>
          <a:p>
            <a:pPr marL="1371600" lvl="2" indent="-457200">
              <a:buFont typeface="Arial" panose="020B0604020202020204" pitchFamily="34" charset="0"/>
              <a:buChar char="•"/>
            </a:pPr>
            <a:r>
              <a:rPr lang="en-US" sz="2000" dirty="0" smtClean="0"/>
              <a:t>Is the Site Posted</a:t>
            </a:r>
          </a:p>
          <a:p>
            <a:pPr marL="1371600" lvl="2" indent="-457200">
              <a:buFont typeface="Arial" panose="020B0604020202020204" pitchFamily="34" charset="0"/>
              <a:buChar char="•"/>
            </a:pPr>
            <a:r>
              <a:rPr lang="en-US" sz="2000" dirty="0" smtClean="0"/>
              <a:t>SWPPP in Place?</a:t>
            </a:r>
          </a:p>
          <a:p>
            <a:pPr marL="1371600" lvl="2" indent="-457200">
              <a:buFont typeface="Arial" panose="020B0604020202020204" pitchFamily="34" charset="0"/>
              <a:buChar char="•"/>
            </a:pPr>
            <a:r>
              <a:rPr lang="en-US" sz="2000" dirty="0" smtClean="0"/>
              <a:t>BMPs in Place?</a:t>
            </a:r>
          </a:p>
          <a:p>
            <a:pPr marL="1371600" lvl="2" indent="-457200">
              <a:buFont typeface="Arial" panose="020B0604020202020204" pitchFamily="34" charset="0"/>
              <a:buChar char="•"/>
            </a:pPr>
            <a:r>
              <a:rPr lang="en-US" sz="2000" dirty="0" smtClean="0"/>
              <a:t>Inspections Being Conducted</a:t>
            </a:r>
          </a:p>
          <a:p>
            <a:pPr marL="1371600" lvl="2" indent="-457200">
              <a:buFont typeface="Arial" panose="020B0604020202020204" pitchFamily="34" charset="0"/>
              <a:buChar char="•"/>
            </a:pPr>
            <a:r>
              <a:rPr lang="en-US" sz="2000" dirty="0" smtClean="0"/>
              <a:t>Making Appropriate Changes/Repairs</a:t>
            </a:r>
          </a:p>
          <a:p>
            <a:pPr marL="1371600" lvl="2" indent="-457200">
              <a:buFont typeface="Arial" panose="020B0604020202020204" pitchFamily="34" charset="0"/>
              <a:buChar char="•"/>
            </a:pPr>
            <a:endParaRPr lang="en-US" sz="2000" dirty="0" smtClean="0"/>
          </a:p>
          <a:p>
            <a:pPr lvl="2"/>
            <a:endParaRPr lang="en-US" sz="2000" dirty="0" smtClean="0"/>
          </a:p>
          <a:p>
            <a:pPr marL="1371600" lvl="2" indent="-457200">
              <a:buFont typeface="Arial" panose="020B0604020202020204" pitchFamily="34" charset="0"/>
              <a:buChar char="•"/>
            </a:pPr>
            <a:endParaRPr lang="en-US" sz="2000" dirty="0" smtClean="0"/>
          </a:p>
          <a:p>
            <a:pPr marL="1371600" lvl="2" indent="-457200">
              <a:buFont typeface="Arial" panose="020B0604020202020204" pitchFamily="34" charset="0"/>
              <a:buChar char="•"/>
            </a:pPr>
            <a:endParaRPr lang="en-US" sz="2000" dirty="0"/>
          </a:p>
          <a:p>
            <a:pPr marL="914400" lvl="1" indent="-457200">
              <a:buFont typeface="Wingdings" panose="05000000000000000000" pitchFamily="2" charset="2"/>
              <a:buChar char="§"/>
            </a:pPr>
            <a:endParaRPr lang="en-US" sz="2800" dirty="0" smtClean="0"/>
          </a:p>
          <a:p>
            <a:pPr marL="914400" lvl="1" indent="-457200">
              <a:buFont typeface="Wingdings" panose="05000000000000000000" pitchFamily="2" charset="2"/>
              <a:buChar char="§"/>
            </a:pPr>
            <a:endParaRPr lang="en-US" sz="2800" dirty="0"/>
          </a:p>
          <a:p>
            <a:pPr marL="914400" lvl="1" indent="-457200">
              <a:buFont typeface="Wingdings" panose="05000000000000000000" pitchFamily="2" charset="2"/>
              <a:buChar char="§"/>
            </a:pPr>
            <a:endParaRPr lang="en-US" sz="2800" dirty="0" smtClean="0"/>
          </a:p>
        </p:txBody>
      </p:sp>
      <p:sp>
        <p:nvSpPr>
          <p:cNvPr id="6" name="Title 1"/>
          <p:cNvSpPr txBox="1">
            <a:spLocks/>
          </p:cNvSpPr>
          <p:nvPr/>
        </p:nvSpPr>
        <p:spPr>
          <a:xfrm>
            <a:off x="-1801" y="217006"/>
            <a:ext cx="7843212" cy="540773"/>
          </a:xfrm>
          <a:prstGeom prst="rect">
            <a:avLst/>
          </a:prstGeom>
          <a:solidFill>
            <a:srgbClr val="DE0025"/>
          </a:solidFill>
          <a:effectLst>
            <a:outerShdw blurRad="50800" dist="38100" dir="2700000" algn="tl" rotWithShape="0">
              <a:prstClr val="black">
                <a:alpha val="40000"/>
              </a:prstClr>
            </a:outerShdw>
          </a:effectLst>
        </p:spPr>
        <p:txBody>
          <a:bodyPr vert="horz" wrap="non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r>
              <a:rPr lang="en-US" sz="2400" dirty="0">
                <a:solidFill>
                  <a:schemeClr val="bg1"/>
                </a:solidFill>
                <a:latin typeface="Arial" panose="020B0604020202020204" pitchFamily="34" charset="0"/>
                <a:cs typeface="Arial" panose="020B0604020202020204" pitchFamily="34" charset="0"/>
              </a:rPr>
              <a:t>AEF Convention – How to Ace an Inspection</a:t>
            </a:r>
          </a:p>
        </p:txBody>
      </p:sp>
    </p:spTree>
    <p:extLst>
      <p:ext uri="{BB962C8B-B14F-4D97-AF65-F5344CB8AC3E}">
        <p14:creationId xmlns:p14="http://schemas.microsoft.com/office/powerpoint/2010/main" val="105277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pic>
        <p:nvPicPr>
          <p:cNvPr id="5" name="Picture 3" descr="C:\Users\cbrumfi\Desktop\10783 Circuit final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41" y="6202484"/>
            <a:ext cx="7729269" cy="545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0995" y="781911"/>
            <a:ext cx="8261498" cy="2517612"/>
          </a:xfrm>
          <a:prstGeom prst="rect">
            <a:avLst/>
          </a:prstGeom>
          <a:noFill/>
        </p:spPr>
        <p:txBody>
          <a:bodyPr wrap="square" rtlCol="0">
            <a:spAutoFit/>
          </a:bodyPr>
          <a:lstStyle/>
          <a:p>
            <a:pPr marL="571500" indent="-571500">
              <a:lnSpc>
                <a:spcPct val="80000"/>
              </a:lnSpc>
              <a:buFont typeface="Arial" panose="020B0604020202020204" pitchFamily="34" charset="0"/>
              <a:buChar char="•"/>
            </a:pPr>
            <a:endParaRPr lang="en-US" altLang="en-US" sz="3600" dirty="0" smtClean="0"/>
          </a:p>
          <a:p>
            <a:pPr marL="571500" indent="-571500">
              <a:lnSpc>
                <a:spcPct val="80000"/>
              </a:lnSpc>
              <a:buFont typeface="Arial" panose="020B0604020202020204" pitchFamily="34" charset="0"/>
              <a:buChar char="•"/>
            </a:pPr>
            <a:endParaRPr lang="en-US" altLang="en-US" sz="3600" dirty="0" smtClean="0"/>
          </a:p>
          <a:p>
            <a:pPr marL="571500" indent="-571500">
              <a:lnSpc>
                <a:spcPct val="80000"/>
              </a:lnSpc>
              <a:buFont typeface="Arial" panose="020B0604020202020204" pitchFamily="34" charset="0"/>
              <a:buChar char="•"/>
            </a:pPr>
            <a:r>
              <a:rPr lang="en-US" altLang="en-US" sz="3600" b="1" dirty="0" smtClean="0"/>
              <a:t>Questions or Comments….Experiences?</a:t>
            </a:r>
          </a:p>
          <a:p>
            <a:pPr lvl="1">
              <a:lnSpc>
                <a:spcPct val="80000"/>
              </a:lnSpc>
              <a:defRPr/>
            </a:pPr>
            <a:endParaRPr lang="en-US" sz="2400" dirty="0" smtClean="0"/>
          </a:p>
          <a:p>
            <a:pPr marL="742950" lvl="1" indent="-285750">
              <a:lnSpc>
                <a:spcPct val="80000"/>
              </a:lnSpc>
              <a:buFont typeface="Wingdings" panose="05000000000000000000" pitchFamily="2" charset="2"/>
              <a:buChar char="§"/>
              <a:defRPr/>
            </a:pPr>
            <a:endParaRPr lang="en-US" sz="2400" dirty="0" smtClean="0"/>
          </a:p>
          <a:p>
            <a:pPr marL="742950" lvl="1" indent="-285750">
              <a:lnSpc>
                <a:spcPct val="80000"/>
              </a:lnSpc>
              <a:buFont typeface="Wingdings" panose="05000000000000000000" pitchFamily="2" charset="2"/>
              <a:buChar char="§"/>
              <a:defRPr/>
            </a:pPr>
            <a:endParaRPr lang="en-US" sz="4000" dirty="0" smtClean="0"/>
          </a:p>
        </p:txBody>
      </p:sp>
      <p:sp>
        <p:nvSpPr>
          <p:cNvPr id="6" name="Title 1"/>
          <p:cNvSpPr txBox="1">
            <a:spLocks/>
          </p:cNvSpPr>
          <p:nvPr/>
        </p:nvSpPr>
        <p:spPr>
          <a:xfrm>
            <a:off x="-1801" y="217006"/>
            <a:ext cx="7843212" cy="540773"/>
          </a:xfrm>
          <a:prstGeom prst="rect">
            <a:avLst/>
          </a:prstGeom>
          <a:solidFill>
            <a:srgbClr val="DE0025"/>
          </a:solidFill>
          <a:effectLst>
            <a:outerShdw blurRad="50800" dist="38100" dir="2700000" algn="tl" rotWithShape="0">
              <a:prstClr val="black">
                <a:alpha val="40000"/>
              </a:prstClr>
            </a:outerShdw>
          </a:effectLst>
        </p:spPr>
        <p:txBody>
          <a:bodyPr vert="horz" wrap="non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r>
              <a:rPr lang="en-US" sz="2800" dirty="0">
                <a:solidFill>
                  <a:schemeClr val="bg1"/>
                </a:solidFill>
                <a:latin typeface="Arial" panose="020B0604020202020204" pitchFamily="34" charset="0"/>
                <a:cs typeface="Arial" panose="020B0604020202020204" pitchFamily="34" charset="0"/>
              </a:rPr>
              <a:t>AEF Convention – How to Ace an Inspection</a:t>
            </a:r>
          </a:p>
        </p:txBody>
      </p:sp>
      <p:pic>
        <p:nvPicPr>
          <p:cNvPr id="4098"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603" y="2585410"/>
            <a:ext cx="4286250"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558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pic>
        <p:nvPicPr>
          <p:cNvPr id="5" name="Picture 3" descr="C:\Users\cbrumfi\Desktop\10783 Circuit final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41" y="6202484"/>
            <a:ext cx="7729269" cy="545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0995" y="925032"/>
            <a:ext cx="8261498" cy="2923877"/>
          </a:xfrm>
          <a:prstGeom prst="rect">
            <a:avLst/>
          </a:prstGeom>
          <a:noFill/>
        </p:spPr>
        <p:txBody>
          <a:bodyPr wrap="square" rtlCol="0">
            <a:spAutoFit/>
          </a:bodyPr>
          <a:lstStyle/>
          <a:p>
            <a:r>
              <a:rPr lang="en-US" sz="4000" b="1" dirty="0" smtClean="0"/>
              <a:t>Points of Discussion:</a:t>
            </a:r>
          </a:p>
          <a:p>
            <a:pPr marL="914400" lvl="1" indent="-457200">
              <a:buFont typeface="Wingdings" panose="05000000000000000000" pitchFamily="2" charset="2"/>
              <a:buChar char="§"/>
            </a:pPr>
            <a:r>
              <a:rPr lang="en-US" sz="3600" dirty="0" smtClean="0"/>
              <a:t>Inspectors</a:t>
            </a:r>
          </a:p>
          <a:p>
            <a:pPr marL="914400" lvl="1" indent="-457200">
              <a:buFont typeface="Wingdings" panose="05000000000000000000" pitchFamily="2" charset="2"/>
              <a:buChar char="§"/>
            </a:pPr>
            <a:r>
              <a:rPr lang="en-US" sz="3600" dirty="0" smtClean="0"/>
              <a:t>Types of Inspections</a:t>
            </a:r>
          </a:p>
          <a:p>
            <a:pPr marL="914400" lvl="1" indent="-457200">
              <a:buFont typeface="Wingdings" panose="05000000000000000000" pitchFamily="2" charset="2"/>
              <a:buChar char="§"/>
            </a:pPr>
            <a:r>
              <a:rPr lang="en-US" sz="3600" dirty="0" smtClean="0"/>
              <a:t>How Do I Ace an Inspection</a:t>
            </a:r>
          </a:p>
          <a:p>
            <a:pPr marL="914400" lvl="1" indent="-457200">
              <a:buFont typeface="Wingdings" panose="05000000000000000000" pitchFamily="2" charset="2"/>
              <a:buChar char="§"/>
            </a:pPr>
            <a:r>
              <a:rPr lang="en-US" sz="3600" dirty="0" smtClean="0"/>
              <a:t>How to Stay “Audit Ready”</a:t>
            </a:r>
            <a:endParaRPr lang="en-US" sz="3200" dirty="0" smtClean="0"/>
          </a:p>
        </p:txBody>
      </p:sp>
      <p:sp>
        <p:nvSpPr>
          <p:cNvPr id="6" name="Title 1"/>
          <p:cNvSpPr txBox="1">
            <a:spLocks/>
          </p:cNvSpPr>
          <p:nvPr/>
        </p:nvSpPr>
        <p:spPr>
          <a:xfrm>
            <a:off x="-1801" y="217006"/>
            <a:ext cx="7843212" cy="540773"/>
          </a:xfrm>
          <a:prstGeom prst="rect">
            <a:avLst/>
          </a:prstGeom>
          <a:solidFill>
            <a:srgbClr val="DE0025"/>
          </a:solidFill>
          <a:effectLst>
            <a:outerShdw blurRad="50800" dist="38100" dir="2700000" algn="tl" rotWithShape="0">
              <a:prstClr val="black">
                <a:alpha val="40000"/>
              </a:prstClr>
            </a:outerShdw>
          </a:effectLst>
        </p:spPr>
        <p:txBody>
          <a:bodyPr vert="horz" wrap="non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r>
              <a:rPr lang="en-US" sz="3000" dirty="0" smtClean="0">
                <a:solidFill>
                  <a:schemeClr val="bg1"/>
                </a:solidFill>
                <a:latin typeface="Arial" panose="020B0604020202020204" pitchFamily="34" charset="0"/>
                <a:cs typeface="Arial" panose="020B0604020202020204" pitchFamily="34" charset="0"/>
              </a:rPr>
              <a:t>AEF Convention – How to Ace an Inspection</a:t>
            </a:r>
            <a:endParaRPr lang="en-US" sz="3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58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pic>
        <p:nvPicPr>
          <p:cNvPr id="5" name="Picture 3" descr="C:\Users\cbrumfi\Desktop\10783 Circuit final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41" y="6202484"/>
            <a:ext cx="7729269" cy="545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0995" y="925032"/>
            <a:ext cx="8261498" cy="5078313"/>
          </a:xfrm>
          <a:prstGeom prst="rect">
            <a:avLst/>
          </a:prstGeom>
          <a:noFill/>
        </p:spPr>
        <p:txBody>
          <a:bodyPr wrap="square" rtlCol="0">
            <a:spAutoFit/>
          </a:bodyPr>
          <a:lstStyle/>
          <a:p>
            <a:r>
              <a:rPr lang="en-US" sz="2000" b="1" dirty="0" smtClean="0"/>
              <a:t>District Inspectors </a:t>
            </a:r>
            <a:r>
              <a:rPr lang="en-US" sz="2000" dirty="0" smtClean="0"/>
              <a:t>have </a:t>
            </a:r>
            <a:r>
              <a:rPr lang="en-US" sz="2000" dirty="0"/>
              <a:t>multifaceted job duties that include the following</a:t>
            </a:r>
            <a:r>
              <a:rPr lang="en-US" sz="2000" dirty="0" smtClean="0"/>
              <a:t>:</a:t>
            </a:r>
          </a:p>
          <a:p>
            <a:endParaRPr lang="en-US" sz="2000" b="1" dirty="0" smtClean="0"/>
          </a:p>
          <a:p>
            <a:pPr marL="285750" lvl="0" indent="-285750">
              <a:buFont typeface="Wingdings" panose="05000000000000000000" pitchFamily="2" charset="2"/>
              <a:buChar char="§"/>
            </a:pPr>
            <a:r>
              <a:rPr lang="en-US" dirty="0"/>
              <a:t>Permit compliance evaluation inspections for facilities with National Pollutant Discharge Elimination System (NPDES) permits. These facilities have discharges to surface water and include primarily municipal wastewater treatment plants and industries that discharge process wastewater</a:t>
            </a:r>
            <a:r>
              <a:rPr lang="en-US" dirty="0" smtClean="0"/>
              <a:t>.</a:t>
            </a:r>
          </a:p>
          <a:p>
            <a:pPr marL="285750" indent="-285750">
              <a:buFont typeface="Wingdings" panose="05000000000000000000" pitchFamily="2" charset="2"/>
              <a:buChar char="§"/>
            </a:pPr>
            <a:r>
              <a:rPr lang="en-US" dirty="0" err="1"/>
              <a:t>Stormwater</a:t>
            </a:r>
            <a:r>
              <a:rPr lang="en-US" dirty="0"/>
              <a:t> inspections that address </a:t>
            </a:r>
            <a:r>
              <a:rPr lang="en-US" dirty="0" err="1"/>
              <a:t>stormwater</a:t>
            </a:r>
            <a:r>
              <a:rPr lang="en-US" dirty="0"/>
              <a:t> runoff from construction and industrial sites.</a:t>
            </a:r>
          </a:p>
          <a:p>
            <a:pPr marL="285750" indent="-285750">
              <a:buFont typeface="Wingdings" panose="05000000000000000000" pitchFamily="2" charset="2"/>
              <a:buChar char="§"/>
            </a:pPr>
            <a:r>
              <a:rPr lang="en-US" dirty="0"/>
              <a:t>Permit compliance inspections for subsurface or no-discharge facilities permitted by ADEQ. Such inspections include septic tank systems, animal waste facilities, and deep-well brine injection at oil and gas production fields.</a:t>
            </a:r>
          </a:p>
          <a:p>
            <a:pPr marL="285750" indent="-285750">
              <a:buFont typeface="Wingdings" panose="05000000000000000000" pitchFamily="2" charset="2"/>
              <a:buChar char="§"/>
            </a:pPr>
            <a:r>
              <a:rPr lang="en-US" dirty="0"/>
              <a:t>Investigating citizens' complaints.</a:t>
            </a:r>
          </a:p>
          <a:p>
            <a:pPr marL="285750" indent="-285750">
              <a:buFont typeface="Wingdings" panose="05000000000000000000" pitchFamily="2" charset="2"/>
              <a:buChar char="§"/>
            </a:pPr>
            <a:r>
              <a:rPr lang="en-US" dirty="0"/>
              <a:t>Responding to spills of materials from industries, transportation systems, and municipalities to assure protection of the environment.</a:t>
            </a:r>
          </a:p>
          <a:p>
            <a:pPr marL="285750" indent="-285750">
              <a:buFont typeface="Wingdings" panose="05000000000000000000" pitchFamily="2" charset="2"/>
              <a:buChar char="§"/>
            </a:pPr>
            <a:r>
              <a:rPr lang="en-US" dirty="0"/>
              <a:t>Investigating fish kills related to environmental causes.</a:t>
            </a:r>
          </a:p>
          <a:p>
            <a:pPr marL="285750" indent="-285750">
              <a:buFont typeface="Wingdings" panose="05000000000000000000" pitchFamily="2" charset="2"/>
              <a:buChar char="§"/>
            </a:pPr>
            <a:r>
              <a:rPr lang="en-US" dirty="0"/>
              <a:t>Collecting routine water samples from a network of sampling stations to monitor ambient water quality of the waters of Arkansas.</a:t>
            </a:r>
          </a:p>
          <a:p>
            <a:pPr marL="285750" lvl="0" indent="-285750">
              <a:buFont typeface="Wingdings" panose="05000000000000000000" pitchFamily="2" charset="2"/>
              <a:buChar char="§"/>
            </a:pPr>
            <a:endParaRPr lang="en-US" sz="1400" dirty="0"/>
          </a:p>
        </p:txBody>
      </p:sp>
      <p:sp>
        <p:nvSpPr>
          <p:cNvPr id="6" name="Title 1"/>
          <p:cNvSpPr txBox="1">
            <a:spLocks/>
          </p:cNvSpPr>
          <p:nvPr/>
        </p:nvSpPr>
        <p:spPr>
          <a:xfrm>
            <a:off x="-1801" y="217006"/>
            <a:ext cx="7843212" cy="540773"/>
          </a:xfrm>
          <a:prstGeom prst="rect">
            <a:avLst/>
          </a:prstGeom>
          <a:solidFill>
            <a:srgbClr val="DE0025"/>
          </a:solidFill>
          <a:effectLst>
            <a:outerShdw blurRad="50800" dist="38100" dir="2700000" algn="tl" rotWithShape="0">
              <a:prstClr val="black">
                <a:alpha val="40000"/>
              </a:prstClr>
            </a:outerShdw>
          </a:effectLst>
        </p:spPr>
        <p:txBody>
          <a:bodyPr vert="horz" wrap="non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r>
              <a:rPr lang="en-US" sz="3000" dirty="0" smtClean="0">
                <a:solidFill>
                  <a:schemeClr val="bg1"/>
                </a:solidFill>
                <a:latin typeface="Arial" panose="020B0604020202020204" pitchFamily="34" charset="0"/>
                <a:cs typeface="Arial" panose="020B0604020202020204" pitchFamily="34" charset="0"/>
              </a:rPr>
              <a:t>AEF Convention – How to Ace an Inspection</a:t>
            </a:r>
            <a:endParaRPr lang="en-US" sz="3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637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pic>
        <p:nvPicPr>
          <p:cNvPr id="5" name="Picture 3" descr="C:\Users\cbrumfi\Desktop\10783 Circuit final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41" y="6202484"/>
            <a:ext cx="7729269" cy="545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0995" y="925032"/>
            <a:ext cx="8261498" cy="3108543"/>
          </a:xfrm>
          <a:prstGeom prst="rect">
            <a:avLst/>
          </a:prstGeom>
          <a:noFill/>
        </p:spPr>
        <p:txBody>
          <a:bodyPr wrap="square" rtlCol="0">
            <a:spAutoFit/>
          </a:bodyPr>
          <a:lstStyle/>
          <a:p>
            <a:pPr marL="342900" indent="-342900">
              <a:buFont typeface="Arial" panose="020B0604020202020204" pitchFamily="34" charset="0"/>
              <a:buChar char="•"/>
            </a:pPr>
            <a:r>
              <a:rPr lang="en-US" sz="3200" b="1" dirty="0" smtClean="0"/>
              <a:t>Types of Water Inspections:</a:t>
            </a:r>
          </a:p>
          <a:p>
            <a:endParaRPr lang="en-US" sz="3200" b="1" dirty="0" smtClean="0"/>
          </a:p>
          <a:p>
            <a:pPr marL="914400" lvl="1" indent="-457200">
              <a:buFont typeface="Wingdings" panose="05000000000000000000" pitchFamily="2" charset="2"/>
              <a:buChar char="§"/>
            </a:pPr>
            <a:r>
              <a:rPr lang="en-US" sz="3200" dirty="0" smtClean="0"/>
              <a:t>NPDES Industrial Permits</a:t>
            </a:r>
          </a:p>
          <a:p>
            <a:pPr marL="914400" lvl="1" indent="-457200">
              <a:buFont typeface="Wingdings" panose="05000000000000000000" pitchFamily="2" charset="2"/>
              <a:buChar char="§"/>
            </a:pPr>
            <a:r>
              <a:rPr lang="en-US" sz="3200" dirty="0" smtClean="0"/>
              <a:t>NPDES General </a:t>
            </a:r>
            <a:r>
              <a:rPr lang="en-US" sz="3200" dirty="0" err="1" smtClean="0"/>
              <a:t>Stormwater</a:t>
            </a:r>
            <a:endParaRPr lang="en-US" sz="3200" dirty="0" smtClean="0"/>
          </a:p>
          <a:p>
            <a:pPr marL="914400" lvl="1" indent="-457200">
              <a:buFont typeface="Wingdings" panose="05000000000000000000" pitchFamily="2" charset="2"/>
              <a:buChar char="§"/>
            </a:pPr>
            <a:r>
              <a:rPr lang="en-US" sz="3200" dirty="0" smtClean="0"/>
              <a:t>NPDES General </a:t>
            </a:r>
            <a:r>
              <a:rPr lang="en-US" sz="3200" dirty="0" err="1" smtClean="0"/>
              <a:t>Stormwater</a:t>
            </a:r>
            <a:r>
              <a:rPr lang="en-US" sz="3200" dirty="0" smtClean="0"/>
              <a:t> Construction</a:t>
            </a:r>
          </a:p>
          <a:p>
            <a:pPr marL="914400" lvl="1" indent="-457200">
              <a:buFont typeface="Wingdings" panose="05000000000000000000" pitchFamily="2" charset="2"/>
              <a:buChar char="§"/>
            </a:pPr>
            <a:endParaRPr lang="en-US" sz="3600" dirty="0" smtClean="0"/>
          </a:p>
        </p:txBody>
      </p:sp>
      <p:sp>
        <p:nvSpPr>
          <p:cNvPr id="6" name="Title 1"/>
          <p:cNvSpPr txBox="1">
            <a:spLocks/>
          </p:cNvSpPr>
          <p:nvPr/>
        </p:nvSpPr>
        <p:spPr>
          <a:xfrm>
            <a:off x="-1801" y="217006"/>
            <a:ext cx="7843212" cy="540773"/>
          </a:xfrm>
          <a:prstGeom prst="rect">
            <a:avLst/>
          </a:prstGeom>
          <a:solidFill>
            <a:srgbClr val="DE0025"/>
          </a:solidFill>
          <a:effectLst>
            <a:outerShdw blurRad="50800" dist="38100" dir="2700000" algn="tl" rotWithShape="0">
              <a:prstClr val="black">
                <a:alpha val="40000"/>
              </a:prstClr>
            </a:outerShdw>
          </a:effectLst>
        </p:spPr>
        <p:txBody>
          <a:bodyPr vert="horz" wrap="non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r>
              <a:rPr lang="en-US" sz="2400" dirty="0">
                <a:solidFill>
                  <a:schemeClr val="bg1"/>
                </a:solidFill>
                <a:latin typeface="Arial" panose="020B0604020202020204" pitchFamily="34" charset="0"/>
                <a:cs typeface="Arial" panose="020B0604020202020204" pitchFamily="34" charset="0"/>
              </a:rPr>
              <a:t>AEF Convention – How to Ace an Inspection</a:t>
            </a:r>
          </a:p>
        </p:txBody>
      </p:sp>
    </p:spTree>
    <p:extLst>
      <p:ext uri="{BB962C8B-B14F-4D97-AF65-F5344CB8AC3E}">
        <p14:creationId xmlns:p14="http://schemas.microsoft.com/office/powerpoint/2010/main" val="55603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pic>
        <p:nvPicPr>
          <p:cNvPr id="5" name="Picture 3" descr="C:\Users\cbrumfi\Desktop\10783 Circuit final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41" y="6202484"/>
            <a:ext cx="7729269" cy="545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0995" y="925032"/>
            <a:ext cx="8261498" cy="3600986"/>
          </a:xfrm>
          <a:prstGeom prst="rect">
            <a:avLst/>
          </a:prstGeom>
          <a:noFill/>
        </p:spPr>
        <p:txBody>
          <a:bodyPr wrap="square" rtlCol="0">
            <a:spAutoFit/>
          </a:bodyPr>
          <a:lstStyle/>
          <a:p>
            <a:pPr marL="342900" indent="-342900">
              <a:buFont typeface="Arial" panose="020B0604020202020204" pitchFamily="34" charset="0"/>
              <a:buChar char="•"/>
            </a:pPr>
            <a:r>
              <a:rPr lang="en-US" sz="3200" b="1" dirty="0" smtClean="0"/>
              <a:t>How Do I Ace an Inspection?</a:t>
            </a:r>
          </a:p>
          <a:p>
            <a:endParaRPr lang="en-US" sz="3200" b="1" dirty="0" smtClean="0"/>
          </a:p>
          <a:p>
            <a:pPr marL="914400" lvl="1" indent="-457200">
              <a:buFont typeface="Wingdings" panose="05000000000000000000" pitchFamily="2" charset="2"/>
              <a:buChar char="§"/>
            </a:pPr>
            <a:r>
              <a:rPr lang="en-US" sz="3200" dirty="0" smtClean="0"/>
              <a:t>Relax</a:t>
            </a:r>
          </a:p>
          <a:p>
            <a:pPr marL="914400" lvl="1" indent="-457200">
              <a:buFont typeface="Wingdings" panose="05000000000000000000" pitchFamily="2" charset="2"/>
              <a:buChar char="§"/>
            </a:pPr>
            <a:r>
              <a:rPr lang="en-US" sz="3200" dirty="0" smtClean="0"/>
              <a:t>Prepare</a:t>
            </a:r>
          </a:p>
          <a:p>
            <a:pPr marL="914400" lvl="1" indent="-457200">
              <a:buFont typeface="Wingdings" panose="05000000000000000000" pitchFamily="2" charset="2"/>
              <a:buChar char="§"/>
            </a:pPr>
            <a:r>
              <a:rPr lang="en-US" sz="3200" dirty="0" smtClean="0"/>
              <a:t>Cooperate/Defend</a:t>
            </a:r>
          </a:p>
          <a:p>
            <a:pPr marL="914400" lvl="1" indent="-457200">
              <a:buFont typeface="Wingdings" panose="05000000000000000000" pitchFamily="2" charset="2"/>
              <a:buChar char="§"/>
            </a:pPr>
            <a:r>
              <a:rPr lang="en-US" sz="3200" dirty="0" smtClean="0"/>
              <a:t>Respond</a:t>
            </a:r>
          </a:p>
          <a:p>
            <a:pPr marL="914400" lvl="1" indent="-457200">
              <a:buFont typeface="Wingdings" panose="05000000000000000000" pitchFamily="2" charset="2"/>
              <a:buChar char="§"/>
            </a:pPr>
            <a:endParaRPr lang="en-US" sz="3600" dirty="0" smtClean="0"/>
          </a:p>
        </p:txBody>
      </p:sp>
      <p:sp>
        <p:nvSpPr>
          <p:cNvPr id="6" name="Title 1"/>
          <p:cNvSpPr txBox="1">
            <a:spLocks/>
          </p:cNvSpPr>
          <p:nvPr/>
        </p:nvSpPr>
        <p:spPr>
          <a:xfrm>
            <a:off x="-1801" y="217006"/>
            <a:ext cx="7843212" cy="540773"/>
          </a:xfrm>
          <a:prstGeom prst="rect">
            <a:avLst/>
          </a:prstGeom>
          <a:solidFill>
            <a:srgbClr val="DE0025"/>
          </a:solidFill>
          <a:effectLst>
            <a:outerShdw blurRad="50800" dist="38100" dir="2700000" algn="tl" rotWithShape="0">
              <a:prstClr val="black">
                <a:alpha val="40000"/>
              </a:prstClr>
            </a:outerShdw>
          </a:effectLst>
        </p:spPr>
        <p:txBody>
          <a:bodyPr vert="horz" wrap="non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r>
              <a:rPr lang="en-US" sz="2400" dirty="0">
                <a:solidFill>
                  <a:schemeClr val="bg1"/>
                </a:solidFill>
                <a:latin typeface="Arial" panose="020B0604020202020204" pitchFamily="34" charset="0"/>
                <a:cs typeface="Arial" panose="020B0604020202020204" pitchFamily="34" charset="0"/>
              </a:rPr>
              <a:t>AEF Convention – How to Ace an Inspection</a:t>
            </a:r>
          </a:p>
        </p:txBody>
      </p:sp>
    </p:spTree>
    <p:extLst>
      <p:ext uri="{BB962C8B-B14F-4D97-AF65-F5344CB8AC3E}">
        <p14:creationId xmlns:p14="http://schemas.microsoft.com/office/powerpoint/2010/main" val="62899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pic>
        <p:nvPicPr>
          <p:cNvPr id="5" name="Picture 3" descr="C:\Users\cbrumfi\Desktop\10783 Circuit final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41" y="6202484"/>
            <a:ext cx="7729269" cy="545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0995" y="789676"/>
            <a:ext cx="8261498" cy="5693866"/>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t>RELAX!</a:t>
            </a:r>
          </a:p>
          <a:p>
            <a:pPr marL="914400" lvl="1" indent="-457200">
              <a:buFont typeface="Wingdings" panose="05000000000000000000" pitchFamily="2" charset="2"/>
              <a:buChar char="§"/>
            </a:pPr>
            <a:r>
              <a:rPr lang="en-US" sz="2800" dirty="0" smtClean="0"/>
              <a:t>Warning Contact</a:t>
            </a:r>
          </a:p>
          <a:p>
            <a:pPr marL="914400" lvl="1" indent="-457200">
              <a:buFont typeface="Wingdings" panose="05000000000000000000" pitchFamily="2" charset="2"/>
              <a:buChar char="§"/>
            </a:pPr>
            <a:r>
              <a:rPr lang="en-US" sz="2800" dirty="0" smtClean="0"/>
              <a:t>Let Appropriate Plant Personnel Know </a:t>
            </a:r>
          </a:p>
          <a:p>
            <a:pPr marL="914400" lvl="1" indent="-457200">
              <a:buFont typeface="Wingdings" panose="05000000000000000000" pitchFamily="2" charset="2"/>
              <a:buChar char="§"/>
            </a:pPr>
            <a:r>
              <a:rPr lang="en-US" sz="2800" dirty="0" smtClean="0"/>
              <a:t>Remember Inspectors are not “Out to Get You”</a:t>
            </a:r>
          </a:p>
          <a:p>
            <a:pPr marL="914400" lvl="1" indent="-457200">
              <a:buFont typeface="Wingdings" panose="05000000000000000000" pitchFamily="2" charset="2"/>
              <a:buChar char="§"/>
            </a:pPr>
            <a:r>
              <a:rPr lang="en-US" sz="2800" dirty="0" smtClean="0"/>
              <a:t>Don’t Try to Hide Your Weak Spots</a:t>
            </a:r>
          </a:p>
          <a:p>
            <a:pPr marL="914400" lvl="1" indent="-457200">
              <a:buFont typeface="Wingdings" panose="05000000000000000000" pitchFamily="2" charset="2"/>
              <a:buChar char="§"/>
            </a:pPr>
            <a:r>
              <a:rPr lang="en-US" sz="2800" dirty="0" smtClean="0"/>
              <a:t>Don’t Over Compensate – Hush!</a:t>
            </a:r>
          </a:p>
          <a:p>
            <a:pPr marL="914400" lvl="1" indent="-457200">
              <a:buFont typeface="Wingdings" panose="05000000000000000000" pitchFamily="2" charset="2"/>
              <a:buChar char="§"/>
            </a:pPr>
            <a:r>
              <a:rPr lang="en-US" sz="2800" dirty="0" smtClean="0"/>
              <a:t>Always be Honest</a:t>
            </a:r>
          </a:p>
          <a:p>
            <a:pPr marL="914400" lvl="1" indent="-457200">
              <a:buFont typeface="Wingdings" panose="05000000000000000000" pitchFamily="2" charset="2"/>
              <a:buChar char="§"/>
            </a:pPr>
            <a:endParaRPr lang="en-US" sz="2800" dirty="0" smtClean="0"/>
          </a:p>
          <a:p>
            <a:pPr lvl="1"/>
            <a:endParaRPr lang="en-US" sz="2800" dirty="0" smtClean="0"/>
          </a:p>
          <a:p>
            <a:pPr marL="914400" lvl="1" indent="-457200">
              <a:buFont typeface="Wingdings" panose="05000000000000000000" pitchFamily="2" charset="2"/>
              <a:buChar char="§"/>
            </a:pPr>
            <a:endParaRPr lang="en-US" sz="2800" dirty="0" smtClean="0"/>
          </a:p>
          <a:p>
            <a:pPr lvl="1"/>
            <a:endParaRPr lang="en-US" sz="2800" dirty="0" smtClean="0"/>
          </a:p>
          <a:p>
            <a:pPr marL="914400" lvl="1" indent="-457200">
              <a:buFont typeface="Wingdings" panose="05000000000000000000" pitchFamily="2" charset="2"/>
              <a:buChar char="§"/>
            </a:pPr>
            <a:endParaRPr lang="en-US" sz="2800" dirty="0" smtClean="0"/>
          </a:p>
          <a:p>
            <a:pPr marL="914400" lvl="1" indent="-457200">
              <a:buFont typeface="Wingdings" panose="05000000000000000000" pitchFamily="2" charset="2"/>
              <a:buChar char="§"/>
            </a:pPr>
            <a:endParaRPr lang="en-US" sz="2800" dirty="0" smtClean="0"/>
          </a:p>
        </p:txBody>
      </p:sp>
      <p:sp>
        <p:nvSpPr>
          <p:cNvPr id="6" name="Title 1"/>
          <p:cNvSpPr txBox="1">
            <a:spLocks/>
          </p:cNvSpPr>
          <p:nvPr/>
        </p:nvSpPr>
        <p:spPr>
          <a:xfrm>
            <a:off x="-1801" y="217006"/>
            <a:ext cx="7843212" cy="540773"/>
          </a:xfrm>
          <a:prstGeom prst="rect">
            <a:avLst/>
          </a:prstGeom>
          <a:solidFill>
            <a:srgbClr val="DE0025"/>
          </a:solidFill>
          <a:effectLst>
            <a:outerShdw blurRad="50800" dist="38100" dir="2700000" algn="tl" rotWithShape="0">
              <a:prstClr val="black">
                <a:alpha val="40000"/>
              </a:prstClr>
            </a:outerShdw>
          </a:effectLst>
        </p:spPr>
        <p:txBody>
          <a:bodyPr vert="horz" wrap="non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r>
              <a:rPr lang="en-US" sz="2400" dirty="0">
                <a:solidFill>
                  <a:schemeClr val="bg1"/>
                </a:solidFill>
                <a:latin typeface="Arial" panose="020B0604020202020204" pitchFamily="34" charset="0"/>
                <a:cs typeface="Arial" panose="020B0604020202020204" pitchFamily="34" charset="0"/>
              </a:rPr>
              <a:t>AEF Convention – How to Ace an Inspection</a:t>
            </a:r>
          </a:p>
        </p:txBody>
      </p:sp>
    </p:spTree>
    <p:extLst>
      <p:ext uri="{BB962C8B-B14F-4D97-AF65-F5344CB8AC3E}">
        <p14:creationId xmlns:p14="http://schemas.microsoft.com/office/powerpoint/2010/main" val="46033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pic>
        <p:nvPicPr>
          <p:cNvPr id="5" name="Picture 3" descr="C:\Users\cbrumfi\Desktop\10783 Circuit final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41" y="6202484"/>
            <a:ext cx="7729269" cy="545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0995" y="789676"/>
            <a:ext cx="8261498" cy="5693866"/>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t>Prepare</a:t>
            </a:r>
          </a:p>
          <a:p>
            <a:pPr marL="914400" lvl="1" indent="-457200">
              <a:buFont typeface="Wingdings" panose="05000000000000000000" pitchFamily="2" charset="2"/>
              <a:buChar char="§"/>
            </a:pPr>
            <a:r>
              <a:rPr lang="en-US" sz="2800" dirty="0"/>
              <a:t>Know Your Permit!</a:t>
            </a:r>
          </a:p>
          <a:p>
            <a:pPr marL="914400" lvl="1" indent="-457200">
              <a:buFont typeface="Wingdings" panose="05000000000000000000" pitchFamily="2" charset="2"/>
              <a:buChar char="§"/>
            </a:pPr>
            <a:r>
              <a:rPr lang="en-US" sz="2800" dirty="0"/>
              <a:t>Clean Up the Facility and Your Office</a:t>
            </a:r>
          </a:p>
          <a:p>
            <a:pPr marL="914400" lvl="1" indent="-457200">
              <a:buFont typeface="Wingdings" panose="05000000000000000000" pitchFamily="2" charset="2"/>
              <a:buChar char="§"/>
            </a:pPr>
            <a:r>
              <a:rPr lang="en-US" sz="2800" dirty="0"/>
              <a:t>Get your Files in Order and Up to Date</a:t>
            </a:r>
          </a:p>
          <a:p>
            <a:pPr marL="914400" lvl="1" indent="-457200">
              <a:buFont typeface="Wingdings" panose="05000000000000000000" pitchFamily="2" charset="2"/>
              <a:buChar char="§"/>
            </a:pPr>
            <a:r>
              <a:rPr lang="en-US" sz="2800" dirty="0"/>
              <a:t>Check That Associated Documentation is in Order</a:t>
            </a:r>
          </a:p>
          <a:p>
            <a:pPr marL="914400" lvl="1" indent="-457200">
              <a:buFont typeface="Wingdings" panose="05000000000000000000" pitchFamily="2" charset="2"/>
              <a:buChar char="§"/>
            </a:pPr>
            <a:r>
              <a:rPr lang="en-US" sz="2800" dirty="0"/>
              <a:t>Update Plans as Necessary – Living Documents</a:t>
            </a:r>
          </a:p>
          <a:p>
            <a:pPr marL="914400" lvl="1" indent="-457200">
              <a:buFont typeface="Wingdings" panose="05000000000000000000" pitchFamily="2" charset="2"/>
              <a:buChar char="§"/>
            </a:pPr>
            <a:r>
              <a:rPr lang="en-US" sz="2800" dirty="0"/>
              <a:t>Know Your Plant Situation – Normal Procedures?</a:t>
            </a:r>
          </a:p>
          <a:p>
            <a:pPr marL="914400" lvl="1" indent="-457200">
              <a:buFont typeface="Wingdings" panose="05000000000000000000" pitchFamily="2" charset="2"/>
              <a:buChar char="§"/>
            </a:pPr>
            <a:endParaRPr lang="en-US" sz="2800" dirty="0"/>
          </a:p>
          <a:p>
            <a:pPr lvl="1"/>
            <a:endParaRPr lang="en-US" sz="2800" dirty="0" smtClean="0"/>
          </a:p>
          <a:p>
            <a:pPr marL="914400" lvl="1" indent="-457200">
              <a:buFont typeface="Wingdings" panose="05000000000000000000" pitchFamily="2" charset="2"/>
              <a:buChar char="§"/>
            </a:pPr>
            <a:endParaRPr lang="en-US" sz="2800" dirty="0" smtClean="0"/>
          </a:p>
          <a:p>
            <a:pPr lvl="1"/>
            <a:endParaRPr lang="en-US" sz="2800" dirty="0" smtClean="0"/>
          </a:p>
          <a:p>
            <a:pPr marL="914400" lvl="1" indent="-457200">
              <a:buFont typeface="Wingdings" panose="05000000000000000000" pitchFamily="2" charset="2"/>
              <a:buChar char="§"/>
            </a:pPr>
            <a:endParaRPr lang="en-US" sz="2800" dirty="0" smtClean="0"/>
          </a:p>
          <a:p>
            <a:pPr marL="914400" lvl="1" indent="-457200">
              <a:buFont typeface="Wingdings" panose="05000000000000000000" pitchFamily="2" charset="2"/>
              <a:buChar char="§"/>
            </a:pPr>
            <a:endParaRPr lang="en-US" sz="2800" dirty="0" smtClean="0"/>
          </a:p>
        </p:txBody>
      </p:sp>
      <p:sp>
        <p:nvSpPr>
          <p:cNvPr id="6" name="Title 1"/>
          <p:cNvSpPr txBox="1">
            <a:spLocks/>
          </p:cNvSpPr>
          <p:nvPr/>
        </p:nvSpPr>
        <p:spPr>
          <a:xfrm>
            <a:off x="-1801" y="217006"/>
            <a:ext cx="7843212" cy="540773"/>
          </a:xfrm>
          <a:prstGeom prst="rect">
            <a:avLst/>
          </a:prstGeom>
          <a:solidFill>
            <a:srgbClr val="DE0025"/>
          </a:solidFill>
          <a:effectLst>
            <a:outerShdw blurRad="50800" dist="38100" dir="2700000" algn="tl" rotWithShape="0">
              <a:prstClr val="black">
                <a:alpha val="40000"/>
              </a:prstClr>
            </a:outerShdw>
          </a:effectLst>
        </p:spPr>
        <p:txBody>
          <a:bodyPr vert="horz" wrap="non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r>
              <a:rPr lang="en-US" sz="2400" dirty="0">
                <a:solidFill>
                  <a:schemeClr val="bg1"/>
                </a:solidFill>
                <a:latin typeface="Arial" panose="020B0604020202020204" pitchFamily="34" charset="0"/>
                <a:cs typeface="Arial" panose="020B0604020202020204" pitchFamily="34" charset="0"/>
              </a:rPr>
              <a:t>AEF Convention – How to Ace an Inspection</a:t>
            </a:r>
          </a:p>
        </p:txBody>
      </p:sp>
    </p:spTree>
    <p:extLst>
      <p:ext uri="{BB962C8B-B14F-4D97-AF65-F5344CB8AC3E}">
        <p14:creationId xmlns:p14="http://schemas.microsoft.com/office/powerpoint/2010/main" val="216995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pic>
        <p:nvPicPr>
          <p:cNvPr id="5" name="Picture 3" descr="C:\Users\cbrumfi\Desktop\10783 Circuit final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41" y="6202484"/>
            <a:ext cx="7729269" cy="545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0995" y="789676"/>
            <a:ext cx="8261498" cy="4832092"/>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t>Cooperate/Defend</a:t>
            </a:r>
          </a:p>
          <a:p>
            <a:pPr marL="914400" lvl="1" indent="-457200">
              <a:buFont typeface="Wingdings" panose="05000000000000000000" pitchFamily="2" charset="2"/>
              <a:buChar char="§"/>
            </a:pPr>
            <a:endParaRPr lang="en-US" sz="2800" dirty="0"/>
          </a:p>
          <a:p>
            <a:pPr lvl="1"/>
            <a:endParaRPr lang="en-US" sz="2800" dirty="0" smtClean="0"/>
          </a:p>
          <a:p>
            <a:pPr marL="914400" lvl="1" indent="-457200">
              <a:buFont typeface="Wingdings" panose="05000000000000000000" pitchFamily="2" charset="2"/>
              <a:buChar char="§"/>
            </a:pPr>
            <a:endParaRPr lang="en-US" sz="2800" dirty="0" smtClean="0"/>
          </a:p>
          <a:p>
            <a:pPr lvl="1"/>
            <a:endParaRPr lang="en-US" sz="2800" dirty="0" smtClean="0"/>
          </a:p>
          <a:p>
            <a:pPr marL="914400" lvl="1" indent="-457200">
              <a:buFont typeface="Wingdings" panose="05000000000000000000" pitchFamily="2" charset="2"/>
              <a:buChar char="§"/>
            </a:pPr>
            <a:endParaRPr lang="en-US" sz="2800" b="1" dirty="0" smtClean="0"/>
          </a:p>
          <a:p>
            <a:pPr marL="914400" lvl="1" indent="-457200">
              <a:buFont typeface="Wingdings" panose="05000000000000000000" pitchFamily="2" charset="2"/>
              <a:buChar char="§"/>
            </a:pPr>
            <a:r>
              <a:rPr lang="en-US" sz="2800" dirty="0"/>
              <a:t>Cooperate to the Fullest Extent</a:t>
            </a:r>
          </a:p>
          <a:p>
            <a:pPr marL="914400" lvl="1" indent="-457200">
              <a:buFont typeface="Wingdings" panose="05000000000000000000" pitchFamily="2" charset="2"/>
              <a:buChar char="§"/>
            </a:pPr>
            <a:r>
              <a:rPr lang="en-US" sz="2800" dirty="0"/>
              <a:t>Inspectors are Not Always Right; Neither are You</a:t>
            </a:r>
          </a:p>
          <a:p>
            <a:pPr marL="914400" lvl="1" indent="-457200">
              <a:buFont typeface="Wingdings" panose="05000000000000000000" pitchFamily="2" charset="2"/>
              <a:buChar char="§"/>
            </a:pPr>
            <a:r>
              <a:rPr lang="en-US" sz="2800" dirty="0"/>
              <a:t>Respectfully Defend Your Position</a:t>
            </a:r>
          </a:p>
          <a:p>
            <a:pPr marL="914400" lvl="1" indent="-457200">
              <a:buFont typeface="Wingdings" panose="05000000000000000000" pitchFamily="2" charset="2"/>
              <a:buChar char="§"/>
            </a:pPr>
            <a:r>
              <a:rPr lang="en-US" sz="2800" dirty="0"/>
              <a:t>Ask for Confirmation Before the Inspector Leaves </a:t>
            </a:r>
          </a:p>
          <a:p>
            <a:pPr marL="914400" lvl="1" indent="-457200">
              <a:buFont typeface="Wingdings" panose="05000000000000000000" pitchFamily="2" charset="2"/>
              <a:buChar char="§"/>
            </a:pPr>
            <a:endParaRPr lang="en-US" sz="2800" dirty="0" smtClean="0"/>
          </a:p>
        </p:txBody>
      </p:sp>
      <p:sp>
        <p:nvSpPr>
          <p:cNvPr id="6" name="Title 1"/>
          <p:cNvSpPr txBox="1">
            <a:spLocks/>
          </p:cNvSpPr>
          <p:nvPr/>
        </p:nvSpPr>
        <p:spPr>
          <a:xfrm>
            <a:off x="-1801" y="217006"/>
            <a:ext cx="7843212" cy="540773"/>
          </a:xfrm>
          <a:prstGeom prst="rect">
            <a:avLst/>
          </a:prstGeom>
          <a:solidFill>
            <a:srgbClr val="DE0025"/>
          </a:solidFill>
          <a:effectLst>
            <a:outerShdw blurRad="50800" dist="38100" dir="2700000" algn="tl" rotWithShape="0">
              <a:prstClr val="black">
                <a:alpha val="40000"/>
              </a:prstClr>
            </a:outerShdw>
          </a:effectLst>
        </p:spPr>
        <p:txBody>
          <a:bodyPr vert="horz" wrap="non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r>
              <a:rPr lang="en-US" sz="2400" dirty="0">
                <a:solidFill>
                  <a:schemeClr val="bg1"/>
                </a:solidFill>
                <a:latin typeface="Arial" panose="020B0604020202020204" pitchFamily="34" charset="0"/>
                <a:cs typeface="Arial" panose="020B0604020202020204" pitchFamily="34" charset="0"/>
              </a:rPr>
              <a:t>AEF Convention – How to Ace an Inspection</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727" y="1714500"/>
            <a:ext cx="2453463" cy="1624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04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pic>
        <p:nvPicPr>
          <p:cNvPr id="5" name="Picture 3" descr="C:\Users\cbrumfi\Desktop\10783 Circuit final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41" y="6202484"/>
            <a:ext cx="7729269" cy="545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0995" y="789676"/>
            <a:ext cx="8261498" cy="3539430"/>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t>Respond </a:t>
            </a:r>
          </a:p>
          <a:p>
            <a:endParaRPr lang="en-US" sz="2800" b="1" dirty="0" smtClean="0"/>
          </a:p>
          <a:p>
            <a:pPr marL="914400" lvl="1" indent="-457200">
              <a:buFont typeface="Wingdings" panose="05000000000000000000" pitchFamily="2" charset="2"/>
              <a:buChar char="§"/>
            </a:pPr>
            <a:r>
              <a:rPr lang="en-US" sz="2800" dirty="0" smtClean="0"/>
              <a:t>Inspection Report</a:t>
            </a:r>
            <a:endParaRPr lang="en-US" sz="2800" dirty="0"/>
          </a:p>
          <a:p>
            <a:pPr marL="914400" lvl="1" indent="-457200">
              <a:buFont typeface="Wingdings" panose="05000000000000000000" pitchFamily="2" charset="2"/>
              <a:buChar char="§"/>
            </a:pPr>
            <a:r>
              <a:rPr lang="en-US" sz="2800" dirty="0" smtClean="0"/>
              <a:t>Review the Report Carefully</a:t>
            </a:r>
            <a:endParaRPr lang="en-US" sz="2800" dirty="0"/>
          </a:p>
          <a:p>
            <a:pPr marL="914400" lvl="1" indent="-457200">
              <a:buFont typeface="Wingdings" panose="05000000000000000000" pitchFamily="2" charset="2"/>
              <a:buChar char="§"/>
            </a:pPr>
            <a:r>
              <a:rPr lang="en-US" sz="2800" dirty="0" smtClean="0"/>
              <a:t>Always Respond to Deficiencies or Request for Additional Information </a:t>
            </a:r>
          </a:p>
          <a:p>
            <a:pPr marL="914400" lvl="1" indent="-457200">
              <a:buFont typeface="Wingdings" panose="05000000000000000000" pitchFamily="2" charset="2"/>
              <a:buChar char="§"/>
            </a:pPr>
            <a:r>
              <a:rPr lang="en-US" sz="2800" dirty="0" smtClean="0"/>
              <a:t>Get Help if Necessary </a:t>
            </a:r>
            <a:endParaRPr lang="en-US" sz="2800" dirty="0"/>
          </a:p>
          <a:p>
            <a:pPr marL="914400" lvl="1" indent="-457200">
              <a:buFont typeface="Wingdings" panose="05000000000000000000" pitchFamily="2" charset="2"/>
              <a:buChar char="§"/>
            </a:pPr>
            <a:endParaRPr lang="en-US" sz="2800" dirty="0" smtClean="0"/>
          </a:p>
        </p:txBody>
      </p:sp>
      <p:sp>
        <p:nvSpPr>
          <p:cNvPr id="6" name="Title 1"/>
          <p:cNvSpPr txBox="1">
            <a:spLocks/>
          </p:cNvSpPr>
          <p:nvPr/>
        </p:nvSpPr>
        <p:spPr>
          <a:xfrm>
            <a:off x="-1801" y="217006"/>
            <a:ext cx="7843212" cy="540773"/>
          </a:xfrm>
          <a:prstGeom prst="rect">
            <a:avLst/>
          </a:prstGeom>
          <a:solidFill>
            <a:srgbClr val="DE0025"/>
          </a:solidFill>
          <a:effectLst>
            <a:outerShdw blurRad="50800" dist="38100" dir="2700000" algn="tl" rotWithShape="0">
              <a:prstClr val="black">
                <a:alpha val="40000"/>
              </a:prstClr>
            </a:outerShdw>
          </a:effectLst>
        </p:spPr>
        <p:txBody>
          <a:bodyPr vert="horz" wrap="non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r>
              <a:rPr lang="en-US" sz="2400" dirty="0">
                <a:solidFill>
                  <a:schemeClr val="bg1"/>
                </a:solidFill>
                <a:latin typeface="Arial" panose="020B0604020202020204" pitchFamily="34" charset="0"/>
                <a:cs typeface="Arial" panose="020B0604020202020204" pitchFamily="34" charset="0"/>
              </a:rPr>
              <a:t>AEF Convention – How to Ace an Inspection</a:t>
            </a:r>
          </a:p>
        </p:txBody>
      </p:sp>
    </p:spTree>
    <p:extLst>
      <p:ext uri="{BB962C8B-B14F-4D97-AF65-F5344CB8AC3E}">
        <p14:creationId xmlns:p14="http://schemas.microsoft.com/office/powerpoint/2010/main" val="83588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vEGksz.vEmxHeRh91uGO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Standard colors 1">
      <a:dk1>
        <a:srgbClr val="000000"/>
      </a:dk1>
      <a:lt1>
        <a:srgbClr val="FFFFFF"/>
      </a:lt1>
      <a:dk2>
        <a:srgbClr val="177B57"/>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effectLst/>
      </a:spPr>
      <a:bodyPr tIns="90000" bIns="90000" rtlCol="0" anchor="ctr" anchorCtr="0"/>
      <a:lstStyle>
        <a:defPPr algn="ctr">
          <a:defRPr sz="14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spAutoFit/>
      </a:bodyPr>
      <a:lstStyle>
        <a:defPPr algn="ctr">
          <a:defRPr sz="14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91BB396F07074D81C8E9D27E96B6EB" ma:contentTypeVersion="1" ma:contentTypeDescription="Create a new document." ma:contentTypeScope="" ma:versionID="fb99eb886b7db25edfb9b2c687e4938a">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A6FB0F3-DA72-4B86-8364-82754A87C36B}">
  <ds:schemaRefs>
    <ds:schemaRef ds:uri="http://schemas.microsoft.com/sharepoint/v3/contenttype/forms"/>
  </ds:schemaRefs>
</ds:datastoreItem>
</file>

<file path=customXml/itemProps2.xml><?xml version="1.0" encoding="utf-8"?>
<ds:datastoreItem xmlns:ds="http://schemas.openxmlformats.org/officeDocument/2006/customXml" ds:itemID="{B84993F5-E388-429B-9E36-58E27835D6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C1A84D-6A9A-4C67-A977-DFBCD157D18D}">
  <ds:schemaRefs>
    <ds:schemaRef ds:uri="http://www.w3.org/XML/1998/namespace"/>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infopath/2007/PartnerControls"/>
    <ds:schemaRef ds:uri="http://schemas.microsoft.com/sharepoint/v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22308</TotalTime>
  <Words>840</Words>
  <Application>Microsoft Office PowerPoint</Application>
  <PresentationFormat>On-screen Show (4:3)</PresentationFormat>
  <Paragraphs>211</Paragraphs>
  <Slides>19</Slides>
  <Notes>18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2" baseType="lpstr">
      <vt:lpstr>blank</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Entergy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Calibri 28 pt bold [black / 0-0-0]</dc:title>
  <dc:creator>aschott@entergy.com</dc:creator>
  <cp:lastModifiedBy>vivian koettel</cp:lastModifiedBy>
  <cp:revision>1768</cp:revision>
  <cp:lastPrinted>2018-10-05T19:24:15Z</cp:lastPrinted>
  <dcterms:created xsi:type="dcterms:W3CDTF">2014-05-08T17:13:41Z</dcterms:created>
  <dcterms:modified xsi:type="dcterms:W3CDTF">2018-10-05T19:27:50Z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0x0101004F91BB396F07074D81C8E9D27E96B6EB</vt:lpwstr>
  </property>
</Properties>
</file>